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73" r:id="rId11"/>
    <p:sldId id="270" r:id="rId12"/>
    <p:sldId id="271" r:id="rId13"/>
    <p:sldId id="274" r:id="rId14"/>
    <p:sldId id="275" r:id="rId15"/>
    <p:sldId id="276" r:id="rId16"/>
    <p:sldId id="277" r:id="rId17"/>
    <p:sldId id="278" r:id="rId18"/>
    <p:sldId id="279" r:id="rId19"/>
    <p:sldId id="280" r:id="rId20"/>
    <p:sldId id="281" r:id="rId21"/>
    <p:sldId id="282" r:id="rId22"/>
    <p:sldId id="283" r:id="rId23"/>
    <p:sldId id="269" r:id="rId2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7">
          <p15:clr>
            <a:srgbClr val="9AA0A6"/>
          </p15:clr>
        </p15:guide>
        <p15:guide id="4" orient="horz" pos="1474">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6" roundtripDataSignature="AMtx7mj1CW3Iaju2wlSUTOWslx+0OkbZ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81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p:cViewPr varScale="1">
        <p:scale>
          <a:sx n="109" d="100"/>
          <a:sy n="109" d="100"/>
        </p:scale>
        <p:origin x="1680" y="108"/>
      </p:cViewPr>
      <p:guideLst>
        <p:guide orient="horz" pos="2160"/>
        <p:guide pos="2880"/>
        <p:guide orient="horz" pos="397"/>
        <p:guide orient="horz" pos="14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Calibri"/>
                <a:ea typeface="Calibri"/>
                <a:cs typeface="Calibri"/>
                <a:sym typeface="Calibri"/>
              </a:rPr>
              <a:t>14</a:t>
            </a:fld>
            <a:endParaRPr lang="pt-B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4576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Calibri"/>
                <a:ea typeface="Calibri"/>
                <a:cs typeface="Calibri"/>
                <a:sym typeface="Calibri"/>
              </a:rPr>
              <a:t>16</a:t>
            </a:fld>
            <a:endParaRPr lang="pt-B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0264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2561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5795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405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a3dac319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a3dac319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5a3dac319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5a3dac3190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5a3dac3190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g5a3dac3190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a3dac3190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a3dac3190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g5a3dac3190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a3dac3190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a3dac3190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5a3dac3190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a3dac3190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a3dac3190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5a3dac3190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p:cSld name="Slide de título">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11"/>
          <p:cNvSpPr txBox="1">
            <a:spLocks noGrp="1"/>
          </p:cNvSpPr>
          <p:nvPr>
            <p:ph type="title"/>
          </p:nvPr>
        </p:nvSpPr>
        <p:spPr>
          <a:xfrm>
            <a:off x="347623" y="1506433"/>
            <a:ext cx="8426083" cy="669990"/>
          </a:xfrm>
          <a:prstGeom prst="rect">
            <a:avLst/>
          </a:prstGeom>
          <a:noFill/>
          <a:ln>
            <a:noFill/>
          </a:ln>
        </p:spPr>
        <p:txBody>
          <a:bodyPr spcFirstLastPara="1" wrap="square" lIns="91425" tIns="45700" rIns="91425" bIns="45700" anchor="t" anchorCtr="0"/>
          <a:lstStyle>
            <a:lvl1pPr marR="0" lvl="0" algn="r" rtl="0">
              <a:lnSpc>
                <a:spcPct val="90000"/>
              </a:lnSpc>
              <a:spcBef>
                <a:spcPts val="0"/>
              </a:spcBef>
              <a:spcAft>
                <a:spcPts val="0"/>
              </a:spcAft>
              <a:buClr>
                <a:srgbClr val="75818B"/>
              </a:buClr>
              <a:buSzPts val="4400"/>
              <a:buFont typeface="Arial"/>
              <a:buNone/>
              <a:defRPr sz="4400" b="1" i="0" u="none" strike="noStrike" cap="none">
                <a:solidFill>
                  <a:srgbClr val="75818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1"/>
          <p:cNvSpPr txBox="1">
            <a:spLocks noGrp="1"/>
          </p:cNvSpPr>
          <p:nvPr>
            <p:ph type="body" idx="1"/>
          </p:nvPr>
        </p:nvSpPr>
        <p:spPr>
          <a:xfrm>
            <a:off x="355600" y="2176463"/>
            <a:ext cx="8387878" cy="287127"/>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rgbClr val="75818B"/>
              </a:buClr>
              <a:buSzPts val="1600"/>
              <a:buFont typeface="Arial"/>
              <a:buNone/>
              <a:defRPr sz="1600" b="0" i="0" u="none" strike="noStrike" cap="none">
                <a:solidFill>
                  <a:srgbClr val="75818B"/>
                </a:solidFill>
                <a:latin typeface="Arial"/>
                <a:ea typeface="Arial"/>
                <a:cs typeface="Arial"/>
                <a:sym typeface="Arial"/>
              </a:defRPr>
            </a:lvl1pPr>
            <a:lvl2pPr marL="914400" marR="0" lvl="1" indent="-228600" algn="r" rtl="0">
              <a:lnSpc>
                <a:spcPct val="90000"/>
              </a:lnSpc>
              <a:spcBef>
                <a:spcPts val="500"/>
              </a:spcBef>
              <a:spcAft>
                <a:spcPts val="0"/>
              </a:spcAft>
              <a:buClr>
                <a:srgbClr val="75818B"/>
              </a:buClr>
              <a:buSzPts val="1600"/>
              <a:buFont typeface="Arial"/>
              <a:buNone/>
              <a:defRPr sz="1600" b="0" i="0" u="none" strike="noStrike" cap="none">
                <a:solidFill>
                  <a:srgbClr val="75818B"/>
                </a:solidFill>
                <a:latin typeface="Arial"/>
                <a:ea typeface="Arial"/>
                <a:cs typeface="Arial"/>
                <a:sym typeface="Arial"/>
              </a:defRPr>
            </a:lvl2pPr>
            <a:lvl3pPr marL="1371600" marR="0" lvl="2" indent="-228600" algn="r" rtl="0">
              <a:lnSpc>
                <a:spcPct val="90000"/>
              </a:lnSpc>
              <a:spcBef>
                <a:spcPts val="500"/>
              </a:spcBef>
              <a:spcAft>
                <a:spcPts val="0"/>
              </a:spcAft>
              <a:buClr>
                <a:srgbClr val="75818B"/>
              </a:buClr>
              <a:buSzPts val="1600"/>
              <a:buFont typeface="Arial"/>
              <a:buNone/>
              <a:defRPr sz="1600" b="0" i="0" u="none" strike="noStrike" cap="none">
                <a:solidFill>
                  <a:srgbClr val="75818B"/>
                </a:solidFill>
                <a:latin typeface="Arial"/>
                <a:ea typeface="Arial"/>
                <a:cs typeface="Arial"/>
                <a:sym typeface="Arial"/>
              </a:defRPr>
            </a:lvl3pPr>
            <a:lvl4pPr marL="1828800" marR="0" lvl="3" indent="-228600" algn="r" rtl="0">
              <a:lnSpc>
                <a:spcPct val="90000"/>
              </a:lnSpc>
              <a:spcBef>
                <a:spcPts val="500"/>
              </a:spcBef>
              <a:spcAft>
                <a:spcPts val="0"/>
              </a:spcAft>
              <a:buClr>
                <a:srgbClr val="75818B"/>
              </a:buClr>
              <a:buSzPts val="1600"/>
              <a:buFont typeface="Arial"/>
              <a:buNone/>
              <a:defRPr sz="1600" b="0" i="0" u="none" strike="noStrike" cap="none">
                <a:solidFill>
                  <a:srgbClr val="75818B"/>
                </a:solidFill>
                <a:latin typeface="Arial"/>
                <a:ea typeface="Arial"/>
                <a:cs typeface="Arial"/>
                <a:sym typeface="Arial"/>
              </a:defRPr>
            </a:lvl4pPr>
            <a:lvl5pPr marL="2286000" marR="0" lvl="4" indent="-228600" algn="r" rtl="0">
              <a:lnSpc>
                <a:spcPct val="90000"/>
              </a:lnSpc>
              <a:spcBef>
                <a:spcPts val="500"/>
              </a:spcBef>
              <a:spcAft>
                <a:spcPts val="0"/>
              </a:spcAft>
              <a:buClr>
                <a:srgbClr val="75818B"/>
              </a:buClr>
              <a:buSzPts val="1600"/>
              <a:buFont typeface="Arial"/>
              <a:buNone/>
              <a:defRPr sz="1600" b="0" i="0" u="none" strike="noStrike" cap="none">
                <a:solidFill>
                  <a:srgbClr val="75818B"/>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body" idx="2"/>
          </p:nvPr>
        </p:nvSpPr>
        <p:spPr>
          <a:xfrm>
            <a:off x="364417" y="2517789"/>
            <a:ext cx="8379061" cy="287127"/>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rgbClr val="75818B"/>
              </a:buClr>
              <a:buSzPts val="1600"/>
              <a:buFont typeface="Arial"/>
              <a:buNone/>
              <a:defRPr sz="1600" b="0" i="0" u="none" strike="noStrike" cap="none">
                <a:solidFill>
                  <a:srgbClr val="75818B"/>
                </a:solidFill>
                <a:latin typeface="Arial"/>
                <a:ea typeface="Arial"/>
                <a:cs typeface="Arial"/>
                <a:sym typeface="Arial"/>
              </a:defRPr>
            </a:lvl1pPr>
            <a:lvl2pPr marL="914400" marR="0" lvl="1" indent="-228600" algn="r" rtl="0">
              <a:lnSpc>
                <a:spcPct val="90000"/>
              </a:lnSpc>
              <a:spcBef>
                <a:spcPts val="500"/>
              </a:spcBef>
              <a:spcAft>
                <a:spcPts val="0"/>
              </a:spcAft>
              <a:buClr>
                <a:srgbClr val="75818B"/>
              </a:buClr>
              <a:buSzPts val="1600"/>
              <a:buFont typeface="Arial"/>
              <a:buNone/>
              <a:defRPr sz="1600" b="0" i="0" u="none" strike="noStrike" cap="none">
                <a:solidFill>
                  <a:srgbClr val="75818B"/>
                </a:solidFill>
                <a:latin typeface="Arial"/>
                <a:ea typeface="Arial"/>
                <a:cs typeface="Arial"/>
                <a:sym typeface="Arial"/>
              </a:defRPr>
            </a:lvl2pPr>
            <a:lvl3pPr marL="1371600" marR="0" lvl="2" indent="-228600" algn="r" rtl="0">
              <a:lnSpc>
                <a:spcPct val="90000"/>
              </a:lnSpc>
              <a:spcBef>
                <a:spcPts val="500"/>
              </a:spcBef>
              <a:spcAft>
                <a:spcPts val="0"/>
              </a:spcAft>
              <a:buClr>
                <a:srgbClr val="75818B"/>
              </a:buClr>
              <a:buSzPts val="1600"/>
              <a:buFont typeface="Arial"/>
              <a:buNone/>
              <a:defRPr sz="1600" b="0" i="0" u="none" strike="noStrike" cap="none">
                <a:solidFill>
                  <a:srgbClr val="75818B"/>
                </a:solidFill>
                <a:latin typeface="Arial"/>
                <a:ea typeface="Arial"/>
                <a:cs typeface="Arial"/>
                <a:sym typeface="Arial"/>
              </a:defRPr>
            </a:lvl3pPr>
            <a:lvl4pPr marL="1828800" marR="0" lvl="3" indent="-228600" algn="r" rtl="0">
              <a:lnSpc>
                <a:spcPct val="90000"/>
              </a:lnSpc>
              <a:spcBef>
                <a:spcPts val="500"/>
              </a:spcBef>
              <a:spcAft>
                <a:spcPts val="0"/>
              </a:spcAft>
              <a:buClr>
                <a:srgbClr val="75818B"/>
              </a:buClr>
              <a:buSzPts val="1600"/>
              <a:buFont typeface="Arial"/>
              <a:buNone/>
              <a:defRPr sz="1600" b="0" i="0" u="none" strike="noStrike" cap="none">
                <a:solidFill>
                  <a:srgbClr val="75818B"/>
                </a:solidFill>
                <a:latin typeface="Arial"/>
                <a:ea typeface="Arial"/>
                <a:cs typeface="Arial"/>
                <a:sym typeface="Arial"/>
              </a:defRPr>
            </a:lvl4pPr>
            <a:lvl5pPr marL="2286000" marR="0" lvl="4" indent="-228600" algn="r" rtl="0">
              <a:lnSpc>
                <a:spcPct val="90000"/>
              </a:lnSpc>
              <a:spcBef>
                <a:spcPts val="500"/>
              </a:spcBef>
              <a:spcAft>
                <a:spcPts val="0"/>
              </a:spcAft>
              <a:buClr>
                <a:srgbClr val="75818B"/>
              </a:buClr>
              <a:buSzPts val="1600"/>
              <a:buFont typeface="Arial"/>
              <a:buNone/>
              <a:defRPr sz="1600" b="0" i="0" u="none" strike="noStrike" cap="none">
                <a:solidFill>
                  <a:srgbClr val="75818B"/>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údo com Legenda">
  <p:cSld name="Conteúdo com Legenda">
    <p:spTree>
      <p:nvGrpSpPr>
        <p:cNvPr id="1" name="Shape 20"/>
        <p:cNvGrpSpPr/>
        <p:nvPr/>
      </p:nvGrpSpPr>
      <p:grpSpPr>
        <a:xfrm>
          <a:off x="0" y="0"/>
          <a:ext cx="0" cy="0"/>
          <a:chOff x="0" y="0"/>
          <a:chExt cx="0" cy="0"/>
        </a:xfrm>
      </p:grpSpPr>
      <p:sp>
        <p:nvSpPr>
          <p:cNvPr id="21" name="Google Shape;21;p1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75818B"/>
              </a:buClr>
              <a:buSzPts val="3200"/>
              <a:buFont typeface="Arial"/>
              <a:buNone/>
              <a:defRPr sz="3200" b="1">
                <a:solidFill>
                  <a:srgbClr val="75818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1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75818B"/>
              </a:buClr>
              <a:buSzPts val="1400"/>
              <a:buFont typeface="Arial"/>
              <a:buNone/>
              <a:defRPr sz="1400" b="0" i="0" u="none" strike="noStrike" cap="none">
                <a:solidFill>
                  <a:srgbClr val="75818B"/>
                </a:solidFill>
                <a:latin typeface="Arial"/>
                <a:ea typeface="Arial"/>
                <a:cs typeface="Arial"/>
                <a:sym typeface="Arial"/>
              </a:defRPr>
            </a:lvl2pPr>
            <a:lvl3pPr marL="1371600" marR="0" lvl="2" indent="-228600" algn="l" rtl="0">
              <a:lnSpc>
                <a:spcPct val="90000"/>
              </a:lnSpc>
              <a:spcBef>
                <a:spcPts val="500"/>
              </a:spcBef>
              <a:spcAft>
                <a:spcPts val="0"/>
              </a:spcAft>
              <a:buClr>
                <a:srgbClr val="75818B"/>
              </a:buClr>
              <a:buSzPts val="1200"/>
              <a:buFont typeface="Arial"/>
              <a:buNone/>
              <a:defRPr sz="1200" b="0" i="0" u="none" strike="noStrike" cap="none">
                <a:solidFill>
                  <a:srgbClr val="75818B"/>
                </a:solidFill>
                <a:latin typeface="Arial"/>
                <a:ea typeface="Arial"/>
                <a:cs typeface="Arial"/>
                <a:sym typeface="Arial"/>
              </a:defRPr>
            </a:lvl3pPr>
            <a:lvl4pPr marL="1828800" marR="0" lvl="3" indent="-228600" algn="l" rtl="0">
              <a:lnSpc>
                <a:spcPct val="90000"/>
              </a:lnSpc>
              <a:spcBef>
                <a:spcPts val="500"/>
              </a:spcBef>
              <a:spcAft>
                <a:spcPts val="0"/>
              </a:spcAft>
              <a:buClr>
                <a:srgbClr val="75818B"/>
              </a:buClr>
              <a:buSzPts val="1000"/>
              <a:buFont typeface="Arial"/>
              <a:buNone/>
              <a:defRPr sz="1000" b="0" i="0" u="none" strike="noStrike" cap="none">
                <a:solidFill>
                  <a:srgbClr val="75818B"/>
                </a:solidFill>
                <a:latin typeface="Arial"/>
                <a:ea typeface="Arial"/>
                <a:cs typeface="Arial"/>
                <a:sym typeface="Arial"/>
              </a:defRPr>
            </a:lvl4pPr>
            <a:lvl5pPr marL="2286000" marR="0" lvl="4" indent="-228600" algn="l" rtl="0">
              <a:lnSpc>
                <a:spcPct val="90000"/>
              </a:lnSpc>
              <a:spcBef>
                <a:spcPts val="500"/>
              </a:spcBef>
              <a:spcAft>
                <a:spcPts val="0"/>
              </a:spcAft>
              <a:buClr>
                <a:srgbClr val="75818B"/>
              </a:buClr>
              <a:buSzPts val="1000"/>
              <a:buFont typeface="Arial"/>
              <a:buNone/>
              <a:defRPr sz="1000" b="0" i="0" u="none" strike="noStrike" cap="none">
                <a:solidFill>
                  <a:srgbClr val="75818B"/>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3" name="Google Shape;23;p15"/>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75818B"/>
              </a:buClr>
              <a:buSzPts val="3200"/>
              <a:buFont typeface="Arial"/>
              <a:buNone/>
              <a:defRPr sz="3200">
                <a:solidFill>
                  <a:srgbClr val="75818B"/>
                </a:solidFill>
                <a:latin typeface="Arial"/>
                <a:ea typeface="Arial"/>
                <a:cs typeface="Arial"/>
                <a:sym typeface="Arial"/>
              </a:defRPr>
            </a:lvl1pPr>
            <a:lvl2pPr marR="0" lvl="1" algn="l" rtl="0">
              <a:lnSpc>
                <a:spcPct val="90000"/>
              </a:lnSpc>
              <a:spcBef>
                <a:spcPts val="500"/>
              </a:spcBef>
              <a:spcAft>
                <a:spcPts val="0"/>
              </a:spcAft>
              <a:buClr>
                <a:srgbClr val="75818B"/>
              </a:buClr>
              <a:buSzPts val="2800"/>
              <a:buFont typeface="Arial"/>
              <a:buNone/>
              <a:defRPr sz="2800" b="0" i="0" u="none" strike="noStrike" cap="none">
                <a:solidFill>
                  <a:srgbClr val="75818B"/>
                </a:solidFill>
                <a:latin typeface="Arial"/>
                <a:ea typeface="Arial"/>
                <a:cs typeface="Arial"/>
                <a:sym typeface="Arial"/>
              </a:defRPr>
            </a:lvl2pPr>
            <a:lvl3pPr marR="0" lvl="2" algn="l" rtl="0">
              <a:lnSpc>
                <a:spcPct val="90000"/>
              </a:lnSpc>
              <a:spcBef>
                <a:spcPts val="500"/>
              </a:spcBef>
              <a:spcAft>
                <a:spcPts val="0"/>
              </a:spcAft>
              <a:buClr>
                <a:srgbClr val="75818B"/>
              </a:buClr>
              <a:buSzPts val="2400"/>
              <a:buFont typeface="Arial"/>
              <a:buNone/>
              <a:defRPr sz="2400" b="0" i="0" u="none" strike="noStrike" cap="none">
                <a:solidFill>
                  <a:srgbClr val="75818B"/>
                </a:solidFill>
                <a:latin typeface="Arial"/>
                <a:ea typeface="Arial"/>
                <a:cs typeface="Arial"/>
                <a:sym typeface="Arial"/>
              </a:defRPr>
            </a:lvl3pPr>
            <a:lvl4pPr marR="0" lvl="3" algn="l" rtl="0">
              <a:lnSpc>
                <a:spcPct val="90000"/>
              </a:lnSpc>
              <a:spcBef>
                <a:spcPts val="500"/>
              </a:spcBef>
              <a:spcAft>
                <a:spcPts val="0"/>
              </a:spcAft>
              <a:buClr>
                <a:srgbClr val="75818B"/>
              </a:buClr>
              <a:buSzPts val="2000"/>
              <a:buFont typeface="Arial"/>
              <a:buNone/>
              <a:defRPr sz="2000" b="0" i="0" u="none" strike="noStrike" cap="none">
                <a:solidFill>
                  <a:srgbClr val="75818B"/>
                </a:solidFill>
                <a:latin typeface="Arial"/>
                <a:ea typeface="Arial"/>
                <a:cs typeface="Arial"/>
                <a:sym typeface="Arial"/>
              </a:defRPr>
            </a:lvl4pPr>
            <a:lvl5pPr marR="0" lvl="4" algn="l" rtl="0">
              <a:lnSpc>
                <a:spcPct val="90000"/>
              </a:lnSpc>
              <a:spcBef>
                <a:spcPts val="500"/>
              </a:spcBef>
              <a:spcAft>
                <a:spcPts val="0"/>
              </a:spcAft>
              <a:buClr>
                <a:srgbClr val="75818B"/>
              </a:buClr>
              <a:buSzPts val="2000"/>
              <a:buFont typeface="Arial"/>
              <a:buNone/>
              <a:defRPr sz="2000" b="0" i="0" u="none" strike="noStrike" cap="none">
                <a:solidFill>
                  <a:srgbClr val="75818B"/>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0999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omente título">
  <p:cSld name="Somente título">
    <p:spTree>
      <p:nvGrpSpPr>
        <p:cNvPr id="1" name="Shape 14"/>
        <p:cNvGrpSpPr/>
        <p:nvPr/>
      </p:nvGrpSpPr>
      <p:grpSpPr>
        <a:xfrm>
          <a:off x="0" y="0"/>
          <a:ext cx="0" cy="0"/>
          <a:chOff x="0" y="0"/>
          <a:chExt cx="0" cy="0"/>
        </a:xfrm>
      </p:grpSpPr>
      <p:sp>
        <p:nvSpPr>
          <p:cNvPr id="15" name="Google Shape;15;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rgbClr val="75818B"/>
              </a:buClr>
              <a:buSzPts val="4400"/>
              <a:buFont typeface="Arial"/>
              <a:buNone/>
              <a:defRPr sz="4400" b="1" i="0" u="none" strike="noStrike" cap="none">
                <a:solidFill>
                  <a:srgbClr val="75818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yout Personalizado">
  <p:cSld name="Layout Personalizado">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16"/>
          <p:cNvSpPr txBox="1">
            <a:spLocks noGrp="1"/>
          </p:cNvSpPr>
          <p:nvPr>
            <p:ph type="body" idx="1"/>
          </p:nvPr>
        </p:nvSpPr>
        <p:spPr>
          <a:xfrm>
            <a:off x="193637" y="1398588"/>
            <a:ext cx="8756726" cy="355600"/>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rgbClr val="75818B"/>
              </a:buClr>
              <a:buSzPts val="2000"/>
              <a:buFont typeface="Arial"/>
              <a:buNone/>
              <a:defRPr sz="2000" b="1">
                <a:solidFill>
                  <a:srgbClr val="75818B"/>
                </a:solidFill>
                <a:latin typeface="Arial"/>
                <a:ea typeface="Arial"/>
                <a:cs typeface="Arial"/>
                <a:sym typeface="Arial"/>
              </a:defRPr>
            </a:lvl1pPr>
            <a:lvl2pPr marL="914400" marR="0" lvl="1" indent="-381000" algn="l" rtl="0">
              <a:lnSpc>
                <a:spcPct val="90000"/>
              </a:lnSpc>
              <a:spcBef>
                <a:spcPts val="500"/>
              </a:spcBef>
              <a:spcAft>
                <a:spcPts val="0"/>
              </a:spcAft>
              <a:buClr>
                <a:srgbClr val="75818B"/>
              </a:buClr>
              <a:buSzPts val="2400"/>
              <a:buFont typeface="Arial"/>
              <a:buChar char="•"/>
              <a:defRPr sz="2400" b="0" i="0" u="none" strike="noStrike" cap="none">
                <a:solidFill>
                  <a:srgbClr val="75818B"/>
                </a:solidFill>
                <a:latin typeface="Arial"/>
                <a:ea typeface="Arial"/>
                <a:cs typeface="Arial"/>
                <a:sym typeface="Arial"/>
              </a:defRPr>
            </a:lvl2pPr>
            <a:lvl3pPr marL="1371600" marR="0" lvl="2" indent="-355600" algn="l" rtl="0">
              <a:lnSpc>
                <a:spcPct val="90000"/>
              </a:lnSpc>
              <a:spcBef>
                <a:spcPts val="500"/>
              </a:spcBef>
              <a:spcAft>
                <a:spcPts val="0"/>
              </a:spcAft>
              <a:buClr>
                <a:srgbClr val="75818B"/>
              </a:buClr>
              <a:buSzPts val="2000"/>
              <a:buFont typeface="Arial"/>
              <a:buChar char="•"/>
              <a:defRPr sz="2000" b="0" i="0" u="none" strike="noStrike" cap="none">
                <a:solidFill>
                  <a:srgbClr val="75818B"/>
                </a:solidFill>
                <a:latin typeface="Arial"/>
                <a:ea typeface="Arial"/>
                <a:cs typeface="Arial"/>
                <a:sym typeface="Arial"/>
              </a:defRPr>
            </a:lvl3pPr>
            <a:lvl4pPr marL="1828800" marR="0" lvl="3" indent="-342900" algn="l" rtl="0">
              <a:lnSpc>
                <a:spcPct val="90000"/>
              </a:lnSpc>
              <a:spcBef>
                <a:spcPts val="500"/>
              </a:spcBef>
              <a:spcAft>
                <a:spcPts val="0"/>
              </a:spcAft>
              <a:buClr>
                <a:srgbClr val="75818B"/>
              </a:buClr>
              <a:buSzPts val="1800"/>
              <a:buFont typeface="Arial"/>
              <a:buChar char="•"/>
              <a:defRPr sz="1800" b="0" i="0" u="none" strike="noStrike" cap="none">
                <a:solidFill>
                  <a:srgbClr val="75818B"/>
                </a:solidFill>
                <a:latin typeface="Arial"/>
                <a:ea typeface="Arial"/>
                <a:cs typeface="Arial"/>
                <a:sym typeface="Arial"/>
              </a:defRPr>
            </a:lvl4pPr>
            <a:lvl5pPr marL="2286000" marR="0" lvl="4" indent="-342900" algn="l" rtl="0">
              <a:lnSpc>
                <a:spcPct val="90000"/>
              </a:lnSpc>
              <a:spcBef>
                <a:spcPts val="500"/>
              </a:spcBef>
              <a:spcAft>
                <a:spcPts val="0"/>
              </a:spcAft>
              <a:buClr>
                <a:srgbClr val="75818B"/>
              </a:buClr>
              <a:buSzPts val="1800"/>
              <a:buFont typeface="Arial"/>
              <a:buChar char="•"/>
              <a:defRPr sz="1800" b="0" i="0" u="none" strike="noStrike" cap="none">
                <a:solidFill>
                  <a:srgbClr val="75818B"/>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16"/>
          <p:cNvSpPr txBox="1">
            <a:spLocks noGrp="1"/>
          </p:cNvSpPr>
          <p:nvPr>
            <p:ph type="body" idx="2"/>
          </p:nvPr>
        </p:nvSpPr>
        <p:spPr>
          <a:xfrm>
            <a:off x="193637" y="1905992"/>
            <a:ext cx="8756727" cy="355600"/>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rgbClr val="75818B"/>
              </a:buClr>
              <a:buSzPts val="1600"/>
              <a:buFont typeface="Arial"/>
              <a:buNone/>
              <a:defRPr sz="1600" b="0">
                <a:solidFill>
                  <a:srgbClr val="75818B"/>
                </a:solidFill>
                <a:latin typeface="Arial"/>
                <a:ea typeface="Arial"/>
                <a:cs typeface="Arial"/>
                <a:sym typeface="Arial"/>
              </a:defRPr>
            </a:lvl1pPr>
            <a:lvl2pPr marL="914400" marR="0" lvl="1" indent="-381000" algn="l" rtl="0">
              <a:lnSpc>
                <a:spcPct val="90000"/>
              </a:lnSpc>
              <a:spcBef>
                <a:spcPts val="500"/>
              </a:spcBef>
              <a:spcAft>
                <a:spcPts val="0"/>
              </a:spcAft>
              <a:buClr>
                <a:srgbClr val="75818B"/>
              </a:buClr>
              <a:buSzPts val="2400"/>
              <a:buFont typeface="Arial"/>
              <a:buChar char="•"/>
              <a:defRPr sz="2400" b="0" i="0" u="none" strike="noStrike" cap="none">
                <a:solidFill>
                  <a:srgbClr val="75818B"/>
                </a:solidFill>
                <a:latin typeface="Arial"/>
                <a:ea typeface="Arial"/>
                <a:cs typeface="Arial"/>
                <a:sym typeface="Arial"/>
              </a:defRPr>
            </a:lvl2pPr>
            <a:lvl3pPr marL="1371600" marR="0" lvl="2" indent="-355600" algn="l" rtl="0">
              <a:lnSpc>
                <a:spcPct val="90000"/>
              </a:lnSpc>
              <a:spcBef>
                <a:spcPts val="500"/>
              </a:spcBef>
              <a:spcAft>
                <a:spcPts val="0"/>
              </a:spcAft>
              <a:buClr>
                <a:srgbClr val="75818B"/>
              </a:buClr>
              <a:buSzPts val="2000"/>
              <a:buFont typeface="Arial"/>
              <a:buChar char="•"/>
              <a:defRPr sz="2000" b="0" i="0" u="none" strike="noStrike" cap="none">
                <a:solidFill>
                  <a:srgbClr val="75818B"/>
                </a:solidFill>
                <a:latin typeface="Arial"/>
                <a:ea typeface="Arial"/>
                <a:cs typeface="Arial"/>
                <a:sym typeface="Arial"/>
              </a:defRPr>
            </a:lvl3pPr>
            <a:lvl4pPr marL="1828800" marR="0" lvl="3" indent="-342900" algn="l" rtl="0">
              <a:lnSpc>
                <a:spcPct val="90000"/>
              </a:lnSpc>
              <a:spcBef>
                <a:spcPts val="500"/>
              </a:spcBef>
              <a:spcAft>
                <a:spcPts val="0"/>
              </a:spcAft>
              <a:buClr>
                <a:srgbClr val="75818B"/>
              </a:buClr>
              <a:buSzPts val="1800"/>
              <a:buFont typeface="Arial"/>
              <a:buChar char="•"/>
              <a:defRPr sz="1800" b="0" i="0" u="none" strike="noStrike" cap="none">
                <a:solidFill>
                  <a:srgbClr val="75818B"/>
                </a:solidFill>
                <a:latin typeface="Arial"/>
                <a:ea typeface="Arial"/>
                <a:cs typeface="Arial"/>
                <a:sym typeface="Arial"/>
              </a:defRPr>
            </a:lvl4pPr>
            <a:lvl5pPr marL="2286000" marR="0" lvl="4" indent="-342900" algn="l" rtl="0">
              <a:lnSpc>
                <a:spcPct val="90000"/>
              </a:lnSpc>
              <a:spcBef>
                <a:spcPts val="500"/>
              </a:spcBef>
              <a:spcAft>
                <a:spcPts val="0"/>
              </a:spcAft>
              <a:buClr>
                <a:srgbClr val="75818B"/>
              </a:buClr>
              <a:buSzPts val="1800"/>
              <a:buFont typeface="Arial"/>
              <a:buChar char="•"/>
              <a:defRPr sz="1800" b="0" i="0" u="none" strike="noStrike" cap="none">
                <a:solidFill>
                  <a:srgbClr val="75818B"/>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16"/>
          <p:cNvSpPr txBox="1">
            <a:spLocks noGrp="1"/>
          </p:cNvSpPr>
          <p:nvPr>
            <p:ph type="body" idx="3"/>
          </p:nvPr>
        </p:nvSpPr>
        <p:spPr>
          <a:xfrm>
            <a:off x="193636" y="2284300"/>
            <a:ext cx="8756727" cy="36187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rgbClr val="75818B"/>
              </a:buClr>
              <a:buSzPts val="1600"/>
              <a:buFont typeface="Arial"/>
              <a:buNone/>
              <a:defRPr sz="1600" b="0">
                <a:solidFill>
                  <a:srgbClr val="75818B"/>
                </a:solidFill>
                <a:latin typeface="Arial"/>
                <a:ea typeface="Arial"/>
                <a:cs typeface="Arial"/>
                <a:sym typeface="Arial"/>
              </a:defRPr>
            </a:lvl1pPr>
            <a:lvl2pPr marL="914400" marR="0" lvl="1" indent="-381000" algn="l" rtl="0">
              <a:lnSpc>
                <a:spcPct val="90000"/>
              </a:lnSpc>
              <a:spcBef>
                <a:spcPts val="500"/>
              </a:spcBef>
              <a:spcAft>
                <a:spcPts val="0"/>
              </a:spcAft>
              <a:buClr>
                <a:srgbClr val="75818B"/>
              </a:buClr>
              <a:buSzPts val="2400"/>
              <a:buFont typeface="Arial"/>
              <a:buChar char="•"/>
              <a:defRPr sz="2400" b="0" i="0" u="none" strike="noStrike" cap="none">
                <a:solidFill>
                  <a:srgbClr val="75818B"/>
                </a:solidFill>
                <a:latin typeface="Arial"/>
                <a:ea typeface="Arial"/>
                <a:cs typeface="Arial"/>
                <a:sym typeface="Arial"/>
              </a:defRPr>
            </a:lvl2pPr>
            <a:lvl3pPr marL="1371600" marR="0" lvl="2" indent="-355600" algn="l" rtl="0">
              <a:lnSpc>
                <a:spcPct val="90000"/>
              </a:lnSpc>
              <a:spcBef>
                <a:spcPts val="500"/>
              </a:spcBef>
              <a:spcAft>
                <a:spcPts val="0"/>
              </a:spcAft>
              <a:buClr>
                <a:srgbClr val="75818B"/>
              </a:buClr>
              <a:buSzPts val="2000"/>
              <a:buFont typeface="Arial"/>
              <a:buChar char="•"/>
              <a:defRPr sz="2000" b="0" i="0" u="none" strike="noStrike" cap="none">
                <a:solidFill>
                  <a:srgbClr val="75818B"/>
                </a:solidFill>
                <a:latin typeface="Arial"/>
                <a:ea typeface="Arial"/>
                <a:cs typeface="Arial"/>
                <a:sym typeface="Arial"/>
              </a:defRPr>
            </a:lvl3pPr>
            <a:lvl4pPr marL="1828800" marR="0" lvl="3" indent="-342900" algn="l" rtl="0">
              <a:lnSpc>
                <a:spcPct val="90000"/>
              </a:lnSpc>
              <a:spcBef>
                <a:spcPts val="500"/>
              </a:spcBef>
              <a:spcAft>
                <a:spcPts val="0"/>
              </a:spcAft>
              <a:buClr>
                <a:srgbClr val="75818B"/>
              </a:buClr>
              <a:buSzPts val="1800"/>
              <a:buFont typeface="Arial"/>
              <a:buChar char="•"/>
              <a:defRPr sz="1800" b="0" i="0" u="none" strike="noStrike" cap="none">
                <a:solidFill>
                  <a:srgbClr val="75818B"/>
                </a:solidFill>
                <a:latin typeface="Arial"/>
                <a:ea typeface="Arial"/>
                <a:cs typeface="Arial"/>
                <a:sym typeface="Arial"/>
              </a:defRPr>
            </a:lvl4pPr>
            <a:lvl5pPr marL="2286000" marR="0" lvl="4" indent="-342900" algn="l" rtl="0">
              <a:lnSpc>
                <a:spcPct val="90000"/>
              </a:lnSpc>
              <a:spcBef>
                <a:spcPts val="500"/>
              </a:spcBef>
              <a:spcAft>
                <a:spcPts val="0"/>
              </a:spcAft>
              <a:buClr>
                <a:srgbClr val="75818B"/>
              </a:buClr>
              <a:buSzPts val="1800"/>
              <a:buFont typeface="Arial"/>
              <a:buChar char="•"/>
              <a:defRPr sz="1800" b="0" i="0" u="none" strike="noStrike" cap="none">
                <a:solidFill>
                  <a:srgbClr val="75818B"/>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16"/>
          <p:cNvSpPr txBox="1">
            <a:spLocks noGrp="1"/>
          </p:cNvSpPr>
          <p:nvPr>
            <p:ph type="body" idx="4"/>
          </p:nvPr>
        </p:nvSpPr>
        <p:spPr>
          <a:xfrm>
            <a:off x="193636" y="2667694"/>
            <a:ext cx="8756727" cy="258388"/>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rgbClr val="75818B"/>
              </a:buClr>
              <a:buSzPts val="1600"/>
              <a:buFont typeface="Arial"/>
              <a:buNone/>
              <a:defRPr sz="1600" b="0">
                <a:solidFill>
                  <a:srgbClr val="75818B"/>
                </a:solidFill>
                <a:latin typeface="Arial"/>
                <a:ea typeface="Arial"/>
                <a:cs typeface="Arial"/>
                <a:sym typeface="Arial"/>
              </a:defRPr>
            </a:lvl1pPr>
            <a:lvl2pPr marL="914400" marR="0" lvl="1" indent="-381000" algn="l" rtl="0">
              <a:lnSpc>
                <a:spcPct val="90000"/>
              </a:lnSpc>
              <a:spcBef>
                <a:spcPts val="500"/>
              </a:spcBef>
              <a:spcAft>
                <a:spcPts val="0"/>
              </a:spcAft>
              <a:buClr>
                <a:srgbClr val="75818B"/>
              </a:buClr>
              <a:buSzPts val="2400"/>
              <a:buFont typeface="Arial"/>
              <a:buChar char="•"/>
              <a:defRPr sz="2400" b="0" i="0" u="none" strike="noStrike" cap="none">
                <a:solidFill>
                  <a:srgbClr val="75818B"/>
                </a:solidFill>
                <a:latin typeface="Arial"/>
                <a:ea typeface="Arial"/>
                <a:cs typeface="Arial"/>
                <a:sym typeface="Arial"/>
              </a:defRPr>
            </a:lvl2pPr>
            <a:lvl3pPr marL="1371600" marR="0" lvl="2" indent="-355600" algn="l" rtl="0">
              <a:lnSpc>
                <a:spcPct val="90000"/>
              </a:lnSpc>
              <a:spcBef>
                <a:spcPts val="500"/>
              </a:spcBef>
              <a:spcAft>
                <a:spcPts val="0"/>
              </a:spcAft>
              <a:buClr>
                <a:srgbClr val="75818B"/>
              </a:buClr>
              <a:buSzPts val="2000"/>
              <a:buFont typeface="Arial"/>
              <a:buChar char="•"/>
              <a:defRPr sz="2000" b="0" i="0" u="none" strike="noStrike" cap="none">
                <a:solidFill>
                  <a:srgbClr val="75818B"/>
                </a:solidFill>
                <a:latin typeface="Arial"/>
                <a:ea typeface="Arial"/>
                <a:cs typeface="Arial"/>
                <a:sym typeface="Arial"/>
              </a:defRPr>
            </a:lvl3pPr>
            <a:lvl4pPr marL="1828800" marR="0" lvl="3" indent="-342900" algn="l" rtl="0">
              <a:lnSpc>
                <a:spcPct val="90000"/>
              </a:lnSpc>
              <a:spcBef>
                <a:spcPts val="500"/>
              </a:spcBef>
              <a:spcAft>
                <a:spcPts val="0"/>
              </a:spcAft>
              <a:buClr>
                <a:srgbClr val="75818B"/>
              </a:buClr>
              <a:buSzPts val="1800"/>
              <a:buFont typeface="Arial"/>
              <a:buChar char="•"/>
              <a:defRPr sz="1800" b="0" i="0" u="none" strike="noStrike" cap="none">
                <a:solidFill>
                  <a:srgbClr val="75818B"/>
                </a:solidFill>
                <a:latin typeface="Arial"/>
                <a:ea typeface="Arial"/>
                <a:cs typeface="Arial"/>
                <a:sym typeface="Arial"/>
              </a:defRPr>
            </a:lvl4pPr>
            <a:lvl5pPr marL="2286000" marR="0" lvl="4" indent="-342900" algn="l" rtl="0">
              <a:lnSpc>
                <a:spcPct val="90000"/>
              </a:lnSpc>
              <a:spcBef>
                <a:spcPts val="500"/>
              </a:spcBef>
              <a:spcAft>
                <a:spcPts val="0"/>
              </a:spcAft>
              <a:buClr>
                <a:srgbClr val="75818B"/>
              </a:buClr>
              <a:buSzPts val="1800"/>
              <a:buFont typeface="Arial"/>
              <a:buChar char="•"/>
              <a:defRPr sz="1800" b="0" i="0" u="none" strike="noStrike" cap="none">
                <a:solidFill>
                  <a:srgbClr val="75818B"/>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Duas Partes de Conteúdo" type="twoObj">
  <p:cSld name="TWO_OBJEC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rgbClr val="75818B"/>
              </a:buClr>
              <a:buSzPts val="4400"/>
              <a:buFont typeface="Arial"/>
              <a:buNone/>
              <a:defRPr sz="4400" b="1">
                <a:solidFill>
                  <a:srgbClr val="75818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1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1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rgbClr val="75818B"/>
              </a:buClr>
              <a:buSzPts val="4400"/>
              <a:buFont typeface="Arial"/>
              <a:buNone/>
              <a:defRPr sz="4400" b="1">
                <a:solidFill>
                  <a:srgbClr val="75818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1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75818B"/>
              </a:buClr>
              <a:buSzPts val="2400"/>
              <a:buFont typeface="Arial"/>
              <a:buNone/>
              <a:defRPr sz="2400" b="1">
                <a:solidFill>
                  <a:srgbClr val="75818B"/>
                </a:solidFill>
                <a:latin typeface="Arial"/>
                <a:ea typeface="Arial"/>
                <a:cs typeface="Arial"/>
                <a:sym typeface="Arial"/>
              </a:defRPr>
            </a:lvl1pPr>
            <a:lvl2pPr marL="914400" marR="0" lvl="1" indent="-228600" algn="l" rtl="0">
              <a:lnSpc>
                <a:spcPct val="90000"/>
              </a:lnSpc>
              <a:spcBef>
                <a:spcPts val="500"/>
              </a:spcBef>
              <a:spcAft>
                <a:spcPts val="0"/>
              </a:spcAft>
              <a:buClr>
                <a:srgbClr val="75818B"/>
              </a:buClr>
              <a:buSzPts val="2000"/>
              <a:buFont typeface="Arial"/>
              <a:buNone/>
              <a:defRPr sz="2000" b="1" i="0" u="none" strike="noStrike" cap="none">
                <a:solidFill>
                  <a:srgbClr val="75818B"/>
                </a:solidFill>
                <a:latin typeface="Arial"/>
                <a:ea typeface="Arial"/>
                <a:cs typeface="Arial"/>
                <a:sym typeface="Arial"/>
              </a:defRPr>
            </a:lvl2pPr>
            <a:lvl3pPr marL="1371600" marR="0" lvl="2" indent="-228600" algn="l" rtl="0">
              <a:lnSpc>
                <a:spcPct val="90000"/>
              </a:lnSpc>
              <a:spcBef>
                <a:spcPts val="500"/>
              </a:spcBef>
              <a:spcAft>
                <a:spcPts val="0"/>
              </a:spcAft>
              <a:buClr>
                <a:srgbClr val="75818B"/>
              </a:buClr>
              <a:buSzPts val="1800"/>
              <a:buFont typeface="Arial"/>
              <a:buNone/>
              <a:defRPr sz="1800" b="1" i="0" u="none" strike="noStrike" cap="none">
                <a:solidFill>
                  <a:srgbClr val="75818B"/>
                </a:solidFill>
                <a:latin typeface="Arial"/>
                <a:ea typeface="Arial"/>
                <a:cs typeface="Arial"/>
                <a:sym typeface="Arial"/>
              </a:defRPr>
            </a:lvl3pPr>
            <a:lvl4pPr marL="1828800" marR="0" lvl="3" indent="-228600" algn="l" rtl="0">
              <a:lnSpc>
                <a:spcPct val="90000"/>
              </a:lnSpc>
              <a:spcBef>
                <a:spcPts val="500"/>
              </a:spcBef>
              <a:spcAft>
                <a:spcPts val="0"/>
              </a:spcAft>
              <a:buClr>
                <a:srgbClr val="75818B"/>
              </a:buClr>
              <a:buSzPts val="1600"/>
              <a:buFont typeface="Arial"/>
              <a:buNone/>
              <a:defRPr sz="1600" b="1" i="0" u="none" strike="noStrike" cap="none">
                <a:solidFill>
                  <a:srgbClr val="75818B"/>
                </a:solidFill>
                <a:latin typeface="Arial"/>
                <a:ea typeface="Arial"/>
                <a:cs typeface="Arial"/>
                <a:sym typeface="Arial"/>
              </a:defRPr>
            </a:lvl4pPr>
            <a:lvl5pPr marL="2286000" marR="0" lvl="4" indent="-228600" algn="l" rtl="0">
              <a:lnSpc>
                <a:spcPct val="90000"/>
              </a:lnSpc>
              <a:spcBef>
                <a:spcPts val="500"/>
              </a:spcBef>
              <a:spcAft>
                <a:spcPts val="0"/>
              </a:spcAft>
              <a:buClr>
                <a:srgbClr val="75818B"/>
              </a:buClr>
              <a:buSzPts val="1600"/>
              <a:buFont typeface="Arial"/>
              <a:buNone/>
              <a:defRPr sz="1600" b="1" i="0" u="none" strike="noStrike" cap="none">
                <a:solidFill>
                  <a:srgbClr val="75818B"/>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6" name="Google Shape;36;p1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1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75818B"/>
              </a:buClr>
              <a:buSzPts val="2400"/>
              <a:buFont typeface="Arial"/>
              <a:buNone/>
              <a:defRPr sz="2400" b="1">
                <a:solidFill>
                  <a:srgbClr val="75818B"/>
                </a:solidFill>
                <a:latin typeface="Arial"/>
                <a:ea typeface="Arial"/>
                <a:cs typeface="Arial"/>
                <a:sym typeface="Arial"/>
              </a:defRPr>
            </a:lvl1pPr>
            <a:lvl2pPr marL="914400" marR="0" lvl="1" indent="-228600" algn="l" rtl="0">
              <a:lnSpc>
                <a:spcPct val="90000"/>
              </a:lnSpc>
              <a:spcBef>
                <a:spcPts val="500"/>
              </a:spcBef>
              <a:spcAft>
                <a:spcPts val="0"/>
              </a:spcAft>
              <a:buClr>
                <a:srgbClr val="75818B"/>
              </a:buClr>
              <a:buSzPts val="2000"/>
              <a:buFont typeface="Arial"/>
              <a:buNone/>
              <a:defRPr sz="2000" b="1" i="0" u="none" strike="noStrike" cap="none">
                <a:solidFill>
                  <a:srgbClr val="75818B"/>
                </a:solidFill>
                <a:latin typeface="Arial"/>
                <a:ea typeface="Arial"/>
                <a:cs typeface="Arial"/>
                <a:sym typeface="Arial"/>
              </a:defRPr>
            </a:lvl2pPr>
            <a:lvl3pPr marL="1371600" marR="0" lvl="2" indent="-228600" algn="l" rtl="0">
              <a:lnSpc>
                <a:spcPct val="90000"/>
              </a:lnSpc>
              <a:spcBef>
                <a:spcPts val="500"/>
              </a:spcBef>
              <a:spcAft>
                <a:spcPts val="0"/>
              </a:spcAft>
              <a:buClr>
                <a:srgbClr val="75818B"/>
              </a:buClr>
              <a:buSzPts val="1800"/>
              <a:buFont typeface="Arial"/>
              <a:buNone/>
              <a:defRPr sz="1800" b="1" i="0" u="none" strike="noStrike" cap="none">
                <a:solidFill>
                  <a:srgbClr val="75818B"/>
                </a:solidFill>
                <a:latin typeface="Arial"/>
                <a:ea typeface="Arial"/>
                <a:cs typeface="Arial"/>
                <a:sym typeface="Arial"/>
              </a:defRPr>
            </a:lvl3pPr>
            <a:lvl4pPr marL="1828800" marR="0" lvl="3" indent="-228600" algn="l" rtl="0">
              <a:lnSpc>
                <a:spcPct val="90000"/>
              </a:lnSpc>
              <a:spcBef>
                <a:spcPts val="500"/>
              </a:spcBef>
              <a:spcAft>
                <a:spcPts val="0"/>
              </a:spcAft>
              <a:buClr>
                <a:srgbClr val="75818B"/>
              </a:buClr>
              <a:buSzPts val="1600"/>
              <a:buFont typeface="Arial"/>
              <a:buNone/>
              <a:defRPr sz="1600" b="1" i="0" u="none" strike="noStrike" cap="none">
                <a:solidFill>
                  <a:srgbClr val="75818B"/>
                </a:solidFill>
                <a:latin typeface="Arial"/>
                <a:ea typeface="Arial"/>
                <a:cs typeface="Arial"/>
                <a:sym typeface="Arial"/>
              </a:defRPr>
            </a:lvl4pPr>
            <a:lvl5pPr marL="2286000" marR="0" lvl="4" indent="-228600" algn="l" rtl="0">
              <a:lnSpc>
                <a:spcPct val="90000"/>
              </a:lnSpc>
              <a:spcBef>
                <a:spcPts val="500"/>
              </a:spcBef>
              <a:spcAft>
                <a:spcPts val="0"/>
              </a:spcAft>
              <a:buClr>
                <a:srgbClr val="75818B"/>
              </a:buClr>
              <a:buSzPts val="1600"/>
              <a:buFont typeface="Arial"/>
              <a:buNone/>
              <a:defRPr sz="1600" b="1" i="0" u="none" strike="noStrike" cap="none">
                <a:solidFill>
                  <a:srgbClr val="75818B"/>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 name="Google Shape;38;p1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nteúdo com Legenda">
  <p:cSld name="1_Conteúdo com Legenda">
    <p:spTree>
      <p:nvGrpSpPr>
        <p:cNvPr id="1" name="Shape 39"/>
        <p:cNvGrpSpPr/>
        <p:nvPr/>
      </p:nvGrpSpPr>
      <p:grpSpPr>
        <a:xfrm>
          <a:off x="0" y="0"/>
          <a:ext cx="0" cy="0"/>
          <a:chOff x="0" y="0"/>
          <a:chExt cx="0" cy="0"/>
        </a:xfrm>
      </p:grpSpPr>
      <p:sp>
        <p:nvSpPr>
          <p:cNvPr id="40" name="Google Shape;40;p19"/>
          <p:cNvSpPr txBox="1">
            <a:spLocks noGrp="1"/>
          </p:cNvSpPr>
          <p:nvPr>
            <p:ph type="title"/>
          </p:nvPr>
        </p:nvSpPr>
        <p:spPr>
          <a:xfrm>
            <a:off x="5567363" y="449263"/>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75818B"/>
              </a:buClr>
              <a:buSzPts val="3200"/>
              <a:buFont typeface="Arial"/>
              <a:buNone/>
              <a:defRPr sz="3200" b="1">
                <a:solidFill>
                  <a:srgbClr val="75818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19"/>
          <p:cNvSpPr txBox="1">
            <a:spLocks noGrp="1"/>
          </p:cNvSpPr>
          <p:nvPr>
            <p:ph type="body" idx="1"/>
          </p:nvPr>
        </p:nvSpPr>
        <p:spPr>
          <a:xfrm>
            <a:off x="5567363" y="2049463"/>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75818B"/>
              </a:buClr>
              <a:buSzPts val="1400"/>
              <a:buFont typeface="Arial"/>
              <a:buNone/>
              <a:defRPr sz="1400" b="0" i="0" u="none" strike="noStrike" cap="none">
                <a:solidFill>
                  <a:srgbClr val="75818B"/>
                </a:solidFill>
                <a:latin typeface="Arial"/>
                <a:ea typeface="Arial"/>
                <a:cs typeface="Arial"/>
                <a:sym typeface="Arial"/>
              </a:defRPr>
            </a:lvl2pPr>
            <a:lvl3pPr marL="1371600" marR="0" lvl="2" indent="-228600" algn="l" rtl="0">
              <a:lnSpc>
                <a:spcPct val="90000"/>
              </a:lnSpc>
              <a:spcBef>
                <a:spcPts val="500"/>
              </a:spcBef>
              <a:spcAft>
                <a:spcPts val="0"/>
              </a:spcAft>
              <a:buClr>
                <a:srgbClr val="75818B"/>
              </a:buClr>
              <a:buSzPts val="1200"/>
              <a:buFont typeface="Arial"/>
              <a:buNone/>
              <a:defRPr sz="1200" b="0" i="0" u="none" strike="noStrike" cap="none">
                <a:solidFill>
                  <a:srgbClr val="75818B"/>
                </a:solidFill>
                <a:latin typeface="Arial"/>
                <a:ea typeface="Arial"/>
                <a:cs typeface="Arial"/>
                <a:sym typeface="Arial"/>
              </a:defRPr>
            </a:lvl3pPr>
            <a:lvl4pPr marL="1828800" marR="0" lvl="3" indent="-228600" algn="l" rtl="0">
              <a:lnSpc>
                <a:spcPct val="90000"/>
              </a:lnSpc>
              <a:spcBef>
                <a:spcPts val="500"/>
              </a:spcBef>
              <a:spcAft>
                <a:spcPts val="0"/>
              </a:spcAft>
              <a:buClr>
                <a:srgbClr val="75818B"/>
              </a:buClr>
              <a:buSzPts val="1000"/>
              <a:buFont typeface="Arial"/>
              <a:buNone/>
              <a:defRPr sz="1000" b="0" i="0" u="none" strike="noStrike" cap="none">
                <a:solidFill>
                  <a:srgbClr val="75818B"/>
                </a:solidFill>
                <a:latin typeface="Arial"/>
                <a:ea typeface="Arial"/>
                <a:cs typeface="Arial"/>
                <a:sym typeface="Arial"/>
              </a:defRPr>
            </a:lvl4pPr>
            <a:lvl5pPr marL="2286000" marR="0" lvl="4" indent="-228600" algn="l" rtl="0">
              <a:lnSpc>
                <a:spcPct val="90000"/>
              </a:lnSpc>
              <a:spcBef>
                <a:spcPts val="500"/>
              </a:spcBef>
              <a:spcAft>
                <a:spcPts val="0"/>
              </a:spcAft>
              <a:buClr>
                <a:srgbClr val="75818B"/>
              </a:buClr>
              <a:buSzPts val="1000"/>
              <a:buFont typeface="Arial"/>
              <a:buNone/>
              <a:defRPr sz="1000" b="0" i="0" u="none" strike="noStrike" cap="none">
                <a:solidFill>
                  <a:srgbClr val="75818B"/>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2" name="Google Shape;42;p19"/>
          <p:cNvSpPr>
            <a:spLocks noGrp="1"/>
          </p:cNvSpPr>
          <p:nvPr>
            <p:ph type="pic" idx="2"/>
          </p:nvPr>
        </p:nvSpPr>
        <p:spPr>
          <a:xfrm>
            <a:off x="563278"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75818B"/>
              </a:buClr>
              <a:buSzPts val="3200"/>
              <a:buFont typeface="Arial"/>
              <a:buNone/>
              <a:defRPr sz="3200">
                <a:solidFill>
                  <a:srgbClr val="75818B"/>
                </a:solidFill>
                <a:latin typeface="Arial"/>
                <a:ea typeface="Arial"/>
                <a:cs typeface="Arial"/>
                <a:sym typeface="Arial"/>
              </a:defRPr>
            </a:lvl1pPr>
            <a:lvl2pPr marR="0" lvl="1" algn="l" rtl="0">
              <a:lnSpc>
                <a:spcPct val="90000"/>
              </a:lnSpc>
              <a:spcBef>
                <a:spcPts val="500"/>
              </a:spcBef>
              <a:spcAft>
                <a:spcPts val="0"/>
              </a:spcAft>
              <a:buClr>
                <a:srgbClr val="75818B"/>
              </a:buClr>
              <a:buSzPts val="2800"/>
              <a:buFont typeface="Arial"/>
              <a:buNone/>
              <a:defRPr sz="2800" b="0" i="0" u="none" strike="noStrike" cap="none">
                <a:solidFill>
                  <a:srgbClr val="75818B"/>
                </a:solidFill>
                <a:latin typeface="Arial"/>
                <a:ea typeface="Arial"/>
                <a:cs typeface="Arial"/>
                <a:sym typeface="Arial"/>
              </a:defRPr>
            </a:lvl2pPr>
            <a:lvl3pPr marR="0" lvl="2" algn="l" rtl="0">
              <a:lnSpc>
                <a:spcPct val="90000"/>
              </a:lnSpc>
              <a:spcBef>
                <a:spcPts val="500"/>
              </a:spcBef>
              <a:spcAft>
                <a:spcPts val="0"/>
              </a:spcAft>
              <a:buClr>
                <a:srgbClr val="75818B"/>
              </a:buClr>
              <a:buSzPts val="2400"/>
              <a:buFont typeface="Arial"/>
              <a:buNone/>
              <a:defRPr sz="2400" b="0" i="0" u="none" strike="noStrike" cap="none">
                <a:solidFill>
                  <a:srgbClr val="75818B"/>
                </a:solidFill>
                <a:latin typeface="Arial"/>
                <a:ea typeface="Arial"/>
                <a:cs typeface="Arial"/>
                <a:sym typeface="Arial"/>
              </a:defRPr>
            </a:lvl3pPr>
            <a:lvl4pPr marR="0" lvl="3" algn="l" rtl="0">
              <a:lnSpc>
                <a:spcPct val="90000"/>
              </a:lnSpc>
              <a:spcBef>
                <a:spcPts val="500"/>
              </a:spcBef>
              <a:spcAft>
                <a:spcPts val="0"/>
              </a:spcAft>
              <a:buClr>
                <a:srgbClr val="75818B"/>
              </a:buClr>
              <a:buSzPts val="2000"/>
              <a:buFont typeface="Arial"/>
              <a:buNone/>
              <a:defRPr sz="2000" b="0" i="0" u="none" strike="noStrike" cap="none">
                <a:solidFill>
                  <a:srgbClr val="75818B"/>
                </a:solidFill>
                <a:latin typeface="Arial"/>
                <a:ea typeface="Arial"/>
                <a:cs typeface="Arial"/>
                <a:sym typeface="Arial"/>
              </a:defRPr>
            </a:lvl4pPr>
            <a:lvl5pPr marR="0" lvl="4" algn="l" rtl="0">
              <a:lnSpc>
                <a:spcPct val="90000"/>
              </a:lnSpc>
              <a:spcBef>
                <a:spcPts val="500"/>
              </a:spcBef>
              <a:spcAft>
                <a:spcPts val="0"/>
              </a:spcAft>
              <a:buClr>
                <a:srgbClr val="75818B"/>
              </a:buClr>
              <a:buSzPts val="2000"/>
              <a:buFont typeface="Arial"/>
              <a:buNone/>
              <a:defRPr sz="2000" b="0" i="0" u="none" strike="noStrike" cap="none">
                <a:solidFill>
                  <a:srgbClr val="75818B"/>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m com texto">
  <p:cSld name="Imagem com texto">
    <p:spTree>
      <p:nvGrpSpPr>
        <p:cNvPr id="1" name="Shape 43"/>
        <p:cNvGrpSpPr/>
        <p:nvPr/>
      </p:nvGrpSpPr>
      <p:grpSpPr>
        <a:xfrm>
          <a:off x="0" y="0"/>
          <a:ext cx="0" cy="0"/>
          <a:chOff x="0" y="0"/>
          <a:chExt cx="0" cy="0"/>
        </a:xfrm>
      </p:grpSpPr>
      <p:sp>
        <p:nvSpPr>
          <p:cNvPr id="44" name="Google Shape;44;p20"/>
          <p:cNvSpPr>
            <a:spLocks noGrp="1"/>
          </p:cNvSpPr>
          <p:nvPr>
            <p:ph type="pic" idx="2"/>
          </p:nvPr>
        </p:nvSpPr>
        <p:spPr>
          <a:xfrm>
            <a:off x="629841" y="1944895"/>
            <a:ext cx="3740146" cy="393767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75818B"/>
              </a:buClr>
              <a:buSzPts val="3200"/>
              <a:buFont typeface="Arial"/>
              <a:buNone/>
              <a:defRPr sz="3200">
                <a:solidFill>
                  <a:srgbClr val="75818B"/>
                </a:solidFill>
                <a:latin typeface="Arial"/>
                <a:ea typeface="Arial"/>
                <a:cs typeface="Arial"/>
                <a:sym typeface="Arial"/>
              </a:defRPr>
            </a:lvl1pPr>
            <a:lvl2pPr marR="0" lvl="1" algn="l" rtl="0">
              <a:lnSpc>
                <a:spcPct val="90000"/>
              </a:lnSpc>
              <a:spcBef>
                <a:spcPts val="500"/>
              </a:spcBef>
              <a:spcAft>
                <a:spcPts val="0"/>
              </a:spcAft>
              <a:buClr>
                <a:srgbClr val="75818B"/>
              </a:buClr>
              <a:buSzPts val="2800"/>
              <a:buFont typeface="Arial"/>
              <a:buNone/>
              <a:defRPr sz="2800" b="0" i="0" u="none" strike="noStrike" cap="none">
                <a:solidFill>
                  <a:srgbClr val="75818B"/>
                </a:solidFill>
                <a:latin typeface="Arial"/>
                <a:ea typeface="Arial"/>
                <a:cs typeface="Arial"/>
                <a:sym typeface="Arial"/>
              </a:defRPr>
            </a:lvl2pPr>
            <a:lvl3pPr marR="0" lvl="2" algn="l" rtl="0">
              <a:lnSpc>
                <a:spcPct val="90000"/>
              </a:lnSpc>
              <a:spcBef>
                <a:spcPts val="500"/>
              </a:spcBef>
              <a:spcAft>
                <a:spcPts val="0"/>
              </a:spcAft>
              <a:buClr>
                <a:srgbClr val="75818B"/>
              </a:buClr>
              <a:buSzPts val="2400"/>
              <a:buFont typeface="Arial"/>
              <a:buNone/>
              <a:defRPr sz="2400" b="0" i="0" u="none" strike="noStrike" cap="none">
                <a:solidFill>
                  <a:srgbClr val="75818B"/>
                </a:solidFill>
                <a:latin typeface="Arial"/>
                <a:ea typeface="Arial"/>
                <a:cs typeface="Arial"/>
                <a:sym typeface="Arial"/>
              </a:defRPr>
            </a:lvl3pPr>
            <a:lvl4pPr marR="0" lvl="3" algn="l" rtl="0">
              <a:lnSpc>
                <a:spcPct val="90000"/>
              </a:lnSpc>
              <a:spcBef>
                <a:spcPts val="500"/>
              </a:spcBef>
              <a:spcAft>
                <a:spcPts val="0"/>
              </a:spcAft>
              <a:buClr>
                <a:srgbClr val="75818B"/>
              </a:buClr>
              <a:buSzPts val="2000"/>
              <a:buFont typeface="Arial"/>
              <a:buNone/>
              <a:defRPr sz="2000" b="0" i="0" u="none" strike="noStrike" cap="none">
                <a:solidFill>
                  <a:srgbClr val="75818B"/>
                </a:solidFill>
                <a:latin typeface="Arial"/>
                <a:ea typeface="Arial"/>
                <a:cs typeface="Arial"/>
                <a:sym typeface="Arial"/>
              </a:defRPr>
            </a:lvl4pPr>
            <a:lvl5pPr marR="0" lvl="4" algn="l" rtl="0">
              <a:lnSpc>
                <a:spcPct val="90000"/>
              </a:lnSpc>
              <a:spcBef>
                <a:spcPts val="500"/>
              </a:spcBef>
              <a:spcAft>
                <a:spcPts val="0"/>
              </a:spcAft>
              <a:buClr>
                <a:srgbClr val="75818B"/>
              </a:buClr>
              <a:buSzPts val="2000"/>
              <a:buFont typeface="Arial"/>
              <a:buNone/>
              <a:defRPr sz="2000" b="0" i="0" u="none" strike="noStrike" cap="none">
                <a:solidFill>
                  <a:srgbClr val="75818B"/>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 name="Google Shape;45;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rgbClr val="75818B"/>
              </a:buClr>
              <a:buSzPts val="4400"/>
              <a:buFont typeface="Arial"/>
              <a:buNone/>
              <a:defRPr sz="4400" b="1">
                <a:solidFill>
                  <a:srgbClr val="75818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Google Shape;46;p20"/>
          <p:cNvSpPr txBox="1">
            <a:spLocks noGrp="1"/>
          </p:cNvSpPr>
          <p:nvPr>
            <p:ph type="body" idx="1"/>
          </p:nvPr>
        </p:nvSpPr>
        <p:spPr>
          <a:xfrm>
            <a:off x="4593514" y="1944895"/>
            <a:ext cx="3921835" cy="3937672"/>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uas Partes de Conteúdo">
  <p:cSld name="Duas Partes de Conteúdo">
    <p:spTree>
      <p:nvGrpSpPr>
        <p:cNvPr id="1" name="Shape 16"/>
        <p:cNvGrpSpPr/>
        <p:nvPr/>
      </p:nvGrpSpPr>
      <p:grpSpPr>
        <a:xfrm>
          <a:off x="0" y="0"/>
          <a:ext cx="0" cy="0"/>
          <a:chOff x="0" y="0"/>
          <a:chExt cx="0" cy="0"/>
        </a:xfrm>
      </p:grpSpPr>
      <p:sp>
        <p:nvSpPr>
          <p:cNvPr id="17" name="Google Shape;17;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rgbClr val="75818B"/>
              </a:buClr>
              <a:buSzPts val="4400"/>
              <a:buFont typeface="Arial"/>
              <a:buNone/>
              <a:defRPr sz="4400" b="1" i="0" u="none" strike="noStrike" cap="none">
                <a:solidFill>
                  <a:srgbClr val="75818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13"/>
          <p:cNvSpPr txBox="1">
            <a:spLocks noGrp="1"/>
          </p:cNvSpPr>
          <p:nvPr>
            <p:ph type="body" idx="1"/>
          </p:nvPr>
        </p:nvSpPr>
        <p:spPr>
          <a:xfrm>
            <a:off x="628650" y="1631982"/>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164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em branco">
  <p:cSld name="Slide em branco">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270000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NULL" TargetMode="External"/><Relationship Id="rId7" Type="http://schemas.openxmlformats.org/officeDocument/2006/relationships/image" Target="../media/image1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tmp"/><Relationship Id="rId5" Type="http://schemas.openxmlformats.org/officeDocument/2006/relationships/slideLayout" Target="../slideLayouts/slideLayout2.xml"/><Relationship Id="rId4" Type="http://schemas.microsoft.com/office/2007/relationships/media" Target="../media/media5.mp4"/></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7.mp4"/><Relationship Id="rId7" Type="http://schemas.openxmlformats.org/officeDocument/2006/relationships/image" Target="../media/image16.png"/><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slideLayout" Target="../slideLayouts/slideLayout2.xml"/><Relationship Id="rId5" Type="http://schemas.openxmlformats.org/officeDocument/2006/relationships/video" Target="../media/media8.mp4"/><Relationship Id="rId4" Type="http://schemas.microsoft.com/office/2007/relationships/media" Target="../media/media8.mp4"/><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emf"/><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9.xml"/><Relationship Id="rId4" Type="http://schemas.openxmlformats.org/officeDocument/2006/relationships/image" Target="../media/image40.tm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www.ebah.com.br/content/ABAAAAaTUAG/sinterizacao-metalurgia-po" TargetMode="External"/><Relationship Id="rId7" Type="http://schemas.openxmlformats.org/officeDocument/2006/relationships/hyperlink" Target="https://edisciplinas.usp.br/pluginfile.php/1371724/mod_resource/content/1/Slides%20Metalurgia%20do%20P%C3%B3.pdf"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hyperlink" Target="https://www.ebah.com.br/content/ABAAAAWa8AG/apresentacao-metalurgia-po" TargetMode="External"/><Relationship Id="rId5" Type="http://schemas.openxmlformats.org/officeDocument/2006/relationships/hyperlink" Target="https://slideplayer.com.br/slide/3814940/" TargetMode="External"/><Relationship Id="rId4" Type="http://schemas.openxmlformats.org/officeDocument/2006/relationships/hyperlink" Target="https://www.ebah.com.br/content/ABAAAAaTUAG/sinterizacao-metalurgia-po?part=2"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tmp"/><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tmp"/><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
          <p:cNvSpPr txBox="1">
            <a:spLocks noGrp="1"/>
          </p:cNvSpPr>
          <p:nvPr>
            <p:ph type="title"/>
          </p:nvPr>
        </p:nvSpPr>
        <p:spPr>
          <a:xfrm>
            <a:off x="576198" y="1524550"/>
            <a:ext cx="9930000" cy="66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818B"/>
              </a:buClr>
              <a:buSzPts val="4400"/>
              <a:buFont typeface="Arial"/>
              <a:buNone/>
            </a:pPr>
            <a:r>
              <a:rPr lang="pt-BR" dirty="0">
                <a:effectLst>
                  <a:outerShdw blurRad="38100" dist="38100" dir="2700000" algn="tl">
                    <a:srgbClr val="000000">
                      <a:alpha val="43137"/>
                    </a:srgbClr>
                  </a:outerShdw>
                </a:effectLst>
              </a:rPr>
              <a:t>Introdução a Metalurgia do Pó</a:t>
            </a:r>
            <a:endParaRPr dirty="0">
              <a:effectLst>
                <a:outerShdw blurRad="38100" dist="38100" dir="2700000" algn="tl">
                  <a:srgbClr val="000000">
                    <a:alpha val="43137"/>
                  </a:srgbClr>
                </a:outerShdw>
              </a:effectLst>
            </a:endParaRPr>
          </a:p>
        </p:txBody>
      </p:sp>
      <p:sp>
        <p:nvSpPr>
          <p:cNvPr id="52" name="Google Shape;52;p1"/>
          <p:cNvSpPr txBox="1">
            <a:spLocks noGrp="1"/>
          </p:cNvSpPr>
          <p:nvPr>
            <p:ph type="body" idx="1"/>
          </p:nvPr>
        </p:nvSpPr>
        <p:spPr>
          <a:xfrm>
            <a:off x="0" y="2232625"/>
            <a:ext cx="8731200" cy="2871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75818B"/>
              </a:buClr>
              <a:buSzPts val="1800"/>
              <a:buNone/>
            </a:pPr>
            <a:r>
              <a:rPr lang="pt-BR" sz="1800" b="1"/>
              <a:t>Gabriel Bueno e Lucas Schuster dos Santos</a:t>
            </a:r>
            <a:endParaRPr sz="1800" b="1"/>
          </a:p>
        </p:txBody>
      </p:sp>
      <p:sp>
        <p:nvSpPr>
          <p:cNvPr id="53" name="Google Shape;53;p1"/>
          <p:cNvSpPr txBox="1">
            <a:spLocks noGrp="1"/>
          </p:cNvSpPr>
          <p:nvPr>
            <p:ph type="body" idx="2"/>
          </p:nvPr>
        </p:nvSpPr>
        <p:spPr>
          <a:xfrm>
            <a:off x="382467" y="2557894"/>
            <a:ext cx="8379000" cy="2871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75818B"/>
              </a:buClr>
              <a:buSzPts val="1600"/>
              <a:buNone/>
            </a:pPr>
            <a:r>
              <a:rPr lang="pt-BR"/>
              <a:t>EMC 2019.1 | CTC</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9327" y="365126"/>
            <a:ext cx="7886700" cy="1325563"/>
          </a:xfrm>
        </p:spPr>
        <p:txBody>
          <a:bodyPr/>
          <a:lstStyle/>
          <a:p>
            <a:r>
              <a:rPr lang="pt-BR" b="0" dirty="0" smtClean="0">
                <a:solidFill>
                  <a:srgbClr val="666666"/>
                </a:solidFill>
                <a:effectLst>
                  <a:outerShdw blurRad="38100" dist="38100" dir="2700000" algn="tl">
                    <a:srgbClr val="000000">
                      <a:alpha val="43137"/>
                    </a:srgbClr>
                  </a:outerShdw>
                </a:effectLst>
              </a:rPr>
              <a:t>2ª </a:t>
            </a:r>
            <a:r>
              <a:rPr lang="pt-BR" b="0" dirty="0">
                <a:solidFill>
                  <a:srgbClr val="666666"/>
                </a:solidFill>
                <a:effectLst>
                  <a:outerShdw blurRad="38100" dist="38100" dir="2700000" algn="tl">
                    <a:srgbClr val="000000">
                      <a:alpha val="43137"/>
                    </a:srgbClr>
                  </a:outerShdw>
                </a:effectLst>
              </a:rPr>
              <a:t>ETAPA</a:t>
            </a:r>
            <a:r>
              <a:rPr lang="pt-BR" b="0" dirty="0" smtClean="0">
                <a:solidFill>
                  <a:srgbClr val="666666"/>
                </a:solidFill>
                <a:effectLst>
                  <a:outerShdw blurRad="38100" dist="38100" dir="2700000" algn="tl">
                    <a:srgbClr val="000000">
                      <a:alpha val="43137"/>
                    </a:srgbClr>
                  </a:outerShdw>
                </a:effectLst>
              </a:rPr>
              <a:t>: Mistura dos pós</a:t>
            </a:r>
            <a:br>
              <a:rPr lang="pt-BR" b="0" dirty="0" smtClean="0">
                <a:solidFill>
                  <a:srgbClr val="666666"/>
                </a:solidFill>
                <a:effectLst>
                  <a:outerShdw blurRad="38100" dist="38100" dir="2700000" algn="tl">
                    <a:srgbClr val="000000">
                      <a:alpha val="43137"/>
                    </a:srgbClr>
                  </a:outerShdw>
                </a:effectLst>
              </a:rPr>
            </a:br>
            <a:endParaRPr lang="pt-BR" dirty="0"/>
          </a:p>
        </p:txBody>
      </p:sp>
      <p:pic>
        <p:nvPicPr>
          <p:cNvPr id="3" name="Imagem 2" descr="Recorte de Te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157" y="1296318"/>
            <a:ext cx="2686198" cy="1665275"/>
          </a:xfrm>
          <a:prstGeom prst="rect">
            <a:avLst/>
          </a:prstGeom>
        </p:spPr>
      </p:pic>
      <p:pic>
        <p:nvPicPr>
          <p:cNvPr id="4" name="4D02DD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1066" y="1497258"/>
            <a:ext cx="4122227" cy="3690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DD05607">
            <a:hlinkClick r:id="" action="ppaction://media"/>
          </p:cNvPr>
          <p:cNvPicPr>
            <a:picLocks noChangeAspect="1"/>
          </p:cNvPicPr>
          <p:nvPr>
            <a:videoFile r:link="rId3"/>
            <p:extLst>
              <p:ext uri="{DAA4B4D4-6D71-4841-9C94-3DE7FCFB9230}">
                <p14:media xmlns:p14="http://schemas.microsoft.com/office/powerpoint/2010/main" r:embed="rId4">
                  <p14:trim end="3577"/>
                </p14:media>
              </p:ext>
            </p:extLst>
          </p:nvPr>
        </p:nvPicPr>
        <p:blipFill>
          <a:blip r:embed="rId8"/>
          <a:stretch>
            <a:fillRect/>
          </a:stretch>
        </p:blipFill>
        <p:spPr>
          <a:xfrm>
            <a:off x="5367321" y="3342359"/>
            <a:ext cx="3143869" cy="2428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434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0" fill="hold"/>
                                        <p:tgtEl>
                                          <p:spTgt spid="4"/>
                                        </p:tgtEl>
                                      </p:cBhvr>
                                    </p:cmd>
                                  </p:childTnLst>
                                </p:cTn>
                              </p:par>
                            </p:childTnLst>
                          </p:cTn>
                        </p:par>
                        <p:par>
                          <p:cTn id="7" fill="hold">
                            <p:stCondLst>
                              <p:cond delay="11620"/>
                            </p:stCondLst>
                            <p:childTnLst>
                              <p:par>
                                <p:cTn id="8" presetID="1" presetClass="mediacall" presetSubtype="0" fill="hold" nodeType="afterEffect">
                                  <p:stCondLst>
                                    <p:cond delay="0"/>
                                  </p:stCondLst>
                                  <p:childTnLst>
                                    <p:cmd type="call" cmd="playFrom(0.0)">
                                      <p:cBhvr>
                                        <p:cTn id="9" dur="3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mute="1">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4000" dirty="0" smtClean="0">
                <a:effectLst>
                  <a:outerShdw blurRad="38100" dist="38100" dir="2700000" algn="tl">
                    <a:srgbClr val="000000">
                      <a:alpha val="43137"/>
                    </a:srgbClr>
                  </a:outerShdw>
                </a:effectLst>
              </a:rPr>
              <a:t>3ª etapa: Conformação </a:t>
            </a:r>
            <a:r>
              <a:rPr lang="pt-BR" sz="4000" dirty="0" smtClean="0">
                <a:effectLst>
                  <a:outerShdw blurRad="38100" dist="38100" dir="2700000" algn="tl">
                    <a:srgbClr val="000000">
                      <a:alpha val="43137"/>
                    </a:srgbClr>
                  </a:outerShdw>
                </a:effectLst>
              </a:rPr>
              <a:t>da peça</a:t>
            </a:r>
            <a:endParaRPr lang="pt-BR" sz="4000" dirty="0">
              <a:effectLst>
                <a:outerShdw blurRad="38100" dist="38100" dir="2700000" algn="tl">
                  <a:srgbClr val="000000">
                    <a:alpha val="43137"/>
                  </a:srgbClr>
                </a:outerShdw>
              </a:effectLst>
            </a:endParaRPr>
          </a:p>
        </p:txBody>
      </p:sp>
      <p:sp>
        <p:nvSpPr>
          <p:cNvPr id="3" name="CaixaDeTexto 2"/>
          <p:cNvSpPr txBox="1"/>
          <p:nvPr/>
        </p:nvSpPr>
        <p:spPr>
          <a:xfrm>
            <a:off x="546223" y="4314681"/>
            <a:ext cx="3367454" cy="1600438"/>
          </a:xfrm>
          <a:prstGeom prst="rect">
            <a:avLst/>
          </a:prstGeom>
          <a:noFill/>
        </p:spPr>
        <p:txBody>
          <a:bodyPr wrap="square" rtlCol="0">
            <a:spAutoFit/>
          </a:bodyPr>
          <a:lstStyle/>
          <a:p>
            <a:pPr marL="285750" indent="-285750">
              <a:buFont typeface="Arial" panose="020B0604020202020204" pitchFamily="34" charset="0"/>
              <a:buChar char="•"/>
            </a:pPr>
            <a:r>
              <a:rPr lang="pt-BR" dirty="0" smtClean="0"/>
              <a:t>Após obtenção do pó, é preciso dar forma a ele. Para isso são necessárias maquinas de conformação por pressão. Elas comprimem o material ate o pó ter uma </a:t>
            </a:r>
            <a:r>
              <a:rPr lang="pt-BR" dirty="0" err="1" smtClean="0"/>
              <a:t>semi-ligação</a:t>
            </a:r>
            <a:r>
              <a:rPr lang="pt-BR" dirty="0" smtClean="0"/>
              <a:t> entre si, e ficar do formato desejado.</a:t>
            </a:r>
            <a:endParaRPr lang="pt-BR" dirty="0"/>
          </a:p>
        </p:txBody>
      </p:sp>
      <p:pic>
        <p:nvPicPr>
          <p:cNvPr id="4" name="7DC858B">
            <a:hlinkClick r:id="" action="ppaction://media"/>
          </p:cNvPr>
          <p:cNvPicPr>
            <a:picLocks noChangeAspect="1"/>
          </p:cNvPicPr>
          <p:nvPr>
            <a:videoFile r:link="rId1"/>
            <p:extLst>
              <p:ext uri="{DAA4B4D4-6D71-4841-9C94-3DE7FCFB9230}">
                <p14:media xmlns:p14="http://schemas.microsoft.com/office/powerpoint/2010/main" r:embed="rId2">
                  <p14:trim end="43354.6145"/>
                </p14:media>
              </p:ext>
            </p:extLst>
          </p:nvPr>
        </p:nvPicPr>
        <p:blipFill>
          <a:blip r:embed="rId7"/>
          <a:stretch>
            <a:fillRect/>
          </a:stretch>
        </p:blipFill>
        <p:spPr>
          <a:xfrm>
            <a:off x="546223" y="1231804"/>
            <a:ext cx="3892791" cy="2736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D4CC7C">
            <a:hlinkClick r:id="" action="ppaction://media"/>
          </p:cNvPr>
          <p:cNvPicPr>
            <a:picLocks noChangeAspect="1"/>
          </p:cNvPicPr>
          <p:nvPr>
            <a:videoFile r:link="rId1"/>
            <p:extLst>
              <p:ext uri="{DAA4B4D4-6D71-4841-9C94-3DE7FCFB9230}">
                <p14:media xmlns:p14="http://schemas.microsoft.com/office/powerpoint/2010/main" r:embed="rId3">
                  <p14:trim st="2525" end="455.9"/>
                </p14:media>
              </p:ext>
            </p:extLst>
          </p:nvPr>
        </p:nvPicPr>
        <p:blipFill>
          <a:blip r:embed="rId8"/>
          <a:stretch>
            <a:fillRect/>
          </a:stretch>
        </p:blipFill>
        <p:spPr>
          <a:xfrm>
            <a:off x="4655007" y="3509347"/>
            <a:ext cx="3794401" cy="2656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WhatsApp Video 2019-05-16 at 7.54.16 AM">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4655007" y="1213336"/>
            <a:ext cx="2901462" cy="2127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847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5" fill="hold"/>
                                        <p:tgtEl>
                                          <p:spTgt spid="4"/>
                                        </p:tgtEl>
                                      </p:cBhvr>
                                    </p:cmd>
                                  </p:childTnLst>
                                </p:cTn>
                              </p:par>
                            </p:childTnLst>
                          </p:cTn>
                        </p:par>
                        <p:par>
                          <p:cTn id="7" fill="hold">
                            <p:stCondLst>
                              <p:cond delay="17505"/>
                            </p:stCondLst>
                            <p:childTnLst>
                              <p:par>
                                <p:cTn id="8" presetID="1" presetClass="mediacall" presetSubtype="0" fill="hold" nodeType="afterEffect">
                                  <p:stCondLst>
                                    <p:cond delay="0"/>
                                  </p:stCondLst>
                                  <p:childTnLst>
                                    <p:cmd type="call" cmd="playFrom(0.0)">
                                      <p:cBhvr>
                                        <p:cTn id="9" dur="12089" fill="hold"/>
                                        <p:tgtEl>
                                          <p:spTgt spid="5"/>
                                        </p:tgtEl>
                                      </p:cBhvr>
                                    </p:cmd>
                                  </p:childTnLst>
                                </p:cTn>
                              </p:par>
                            </p:childTnLst>
                          </p:cTn>
                        </p:par>
                        <p:par>
                          <p:cTn id="10" fill="hold">
                            <p:stCondLst>
                              <p:cond delay="29594"/>
                            </p:stCondLst>
                            <p:childTnLst>
                              <p:par>
                                <p:cTn id="11" presetID="1" presetClass="mediacall" presetSubtype="0" fill="hold" nodeType="afterEffect">
                                  <p:stCondLst>
                                    <p:cond delay="0"/>
                                  </p:stCondLst>
                                  <p:childTnLst>
                                    <p:cmd type="call" cmd="playFrom(0.0)">
                                      <p:cBhvr>
                                        <p:cTn id="12" dur="15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repeatCount="indefinite"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repeatCount="indefinite"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Peça conformada:</a:t>
            </a:r>
            <a:endParaRPr lang="pt-BR" dirty="0"/>
          </a:p>
        </p:txBody>
      </p:sp>
      <p:sp>
        <p:nvSpPr>
          <p:cNvPr id="3" name="CaixaDeTexto 2"/>
          <p:cNvSpPr txBox="1"/>
          <p:nvPr/>
        </p:nvSpPr>
        <p:spPr>
          <a:xfrm>
            <a:off x="6145824" y="1266203"/>
            <a:ext cx="2154114" cy="3293209"/>
          </a:xfrm>
          <a:prstGeom prst="rect">
            <a:avLst/>
          </a:prstGeom>
          <a:noFill/>
        </p:spPr>
        <p:txBody>
          <a:bodyPr wrap="square" rtlCol="0">
            <a:spAutoFit/>
          </a:bodyPr>
          <a:lstStyle/>
          <a:p>
            <a:pPr marL="285750" indent="-285750">
              <a:buFont typeface="Arial" panose="020B0604020202020204" pitchFamily="34" charset="0"/>
              <a:buChar char="•"/>
            </a:pPr>
            <a:r>
              <a:rPr lang="pt-BR" sz="1600" dirty="0" smtClean="0">
                <a:solidFill>
                  <a:srgbClr val="75818B"/>
                </a:solidFill>
                <a:effectLst>
                  <a:outerShdw blurRad="38100" dist="38100" dir="2700000" algn="tl">
                    <a:srgbClr val="000000">
                      <a:alpha val="43137"/>
                    </a:srgbClr>
                  </a:outerShdw>
                </a:effectLst>
              </a:rPr>
              <a:t>As peças após a conformação, recebem o nome de compactado verde. Isso porque ainda não passaram pelo processo térmico da sinterização. Isso significa que as peças estão frágeis e se esfarelam fácil.</a:t>
            </a:r>
            <a:endParaRPr lang="pt-BR" sz="1600" dirty="0">
              <a:solidFill>
                <a:srgbClr val="75818B"/>
              </a:solidFill>
              <a:effectLst>
                <a:outerShdw blurRad="38100" dist="38100" dir="2700000" algn="tl">
                  <a:srgbClr val="000000">
                    <a:alpha val="43137"/>
                  </a:srgbClr>
                </a:outerShdw>
              </a:effectLst>
            </a:endParaRPr>
          </a:p>
        </p:txBody>
      </p:sp>
      <p:pic>
        <p:nvPicPr>
          <p:cNvPr id="4" name="310E48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3647" y="1266203"/>
            <a:ext cx="5009781" cy="3524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386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910" y="198072"/>
            <a:ext cx="7886700" cy="1325563"/>
          </a:xfrm>
        </p:spPr>
        <p:txBody>
          <a:bodyPr/>
          <a:lstStyle/>
          <a:p>
            <a:r>
              <a:rPr lang="pt-BR" sz="3200" dirty="0" smtClean="0"/>
              <a:t>4ªetapa: Sinterização</a:t>
            </a:r>
            <a:endParaRPr lang="pt-BR" sz="3200" dirty="0"/>
          </a:p>
        </p:txBody>
      </p:sp>
      <p:sp>
        <p:nvSpPr>
          <p:cNvPr id="4" name="Retângulo 3">
            <a:extLst>
              <a:ext uri="{FF2B5EF4-FFF2-40B4-BE49-F238E27FC236}">
                <a16:creationId xmlns:a16="http://schemas.microsoft.com/office/drawing/2014/main" id="{EC4CCBBD-24BA-47C0-B8F8-40872ADDBFD2}"/>
              </a:ext>
            </a:extLst>
          </p:cNvPr>
          <p:cNvSpPr/>
          <p:nvPr/>
        </p:nvSpPr>
        <p:spPr>
          <a:xfrm>
            <a:off x="115910" y="1027907"/>
            <a:ext cx="8912180" cy="338554"/>
          </a:xfrm>
          <a:prstGeom prst="rect">
            <a:avLst/>
          </a:prstGeom>
        </p:spPr>
        <p:txBody>
          <a:bodyPr wrap="square">
            <a:spAutoFit/>
          </a:bodyPr>
          <a:lstStyle/>
          <a:p>
            <a:r>
              <a:rPr lang="pt-BR" sz="1600" dirty="0">
                <a:latin typeface="+mn-lt"/>
              </a:rPr>
              <a:t>.</a:t>
            </a:r>
          </a:p>
        </p:txBody>
      </p:sp>
      <p:pic>
        <p:nvPicPr>
          <p:cNvPr id="11" name="Imagem 10">
            <a:extLst>
              <a:ext uri="{FF2B5EF4-FFF2-40B4-BE49-F238E27FC236}">
                <a16:creationId xmlns:a16="http://schemas.microsoft.com/office/drawing/2014/main" id="{8B0C0743-22DE-46C5-961E-B99BCC75C223}"/>
              </a:ext>
            </a:extLst>
          </p:cNvPr>
          <p:cNvPicPr>
            <a:picLocks noChangeAspect="1"/>
          </p:cNvPicPr>
          <p:nvPr/>
        </p:nvPicPr>
        <p:blipFill>
          <a:blip r:embed="rId2"/>
          <a:stretch>
            <a:fillRect/>
          </a:stretch>
        </p:blipFill>
        <p:spPr>
          <a:xfrm>
            <a:off x="4456090" y="389090"/>
            <a:ext cx="45720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tângulo 11">
            <a:extLst>
              <a:ext uri="{FF2B5EF4-FFF2-40B4-BE49-F238E27FC236}">
                <a16:creationId xmlns:a16="http://schemas.microsoft.com/office/drawing/2014/main" id="{C8A51C7F-7601-43DA-B733-046EEB5FE088}"/>
              </a:ext>
            </a:extLst>
          </p:cNvPr>
          <p:cNvSpPr/>
          <p:nvPr/>
        </p:nvSpPr>
        <p:spPr>
          <a:xfrm>
            <a:off x="115910" y="1027907"/>
            <a:ext cx="4376402" cy="5262979"/>
          </a:xfrm>
          <a:prstGeom prst="rect">
            <a:avLst/>
          </a:prstGeom>
        </p:spPr>
        <p:txBody>
          <a:bodyPr wrap="square">
            <a:spAutoFit/>
          </a:bodyPr>
          <a:lstStyle/>
          <a:p>
            <a:r>
              <a:rPr lang="pt-BR" dirty="0"/>
              <a:t>•A sinterização consiste no aquecimento das peças comprimidas a temperaturas especificas, sempre abaixo do ponto de fusão do metal base da mistura, eventualmente acima do ponto de fusão do metal secundário da mistura, em condições controladas de velocidade de aquecimento, tempo a temperatura, velocidade de resfriamento e atmosfera do ambiente de aquecimento.</a:t>
            </a:r>
          </a:p>
          <a:p>
            <a:endParaRPr lang="pt-BR" dirty="0"/>
          </a:p>
          <a:p>
            <a:r>
              <a:rPr lang="pt-BR" dirty="0"/>
              <a:t>•Em alguns casos certas peças de metal duro entre outros procede -se a uma sinterização prévia, a uma temperatura mais baixa com o objetivo de conferir a briquetes de compactadas condições de serem usinadas antes da sinterização final. Esta operação é denominada pré-sinterização</a:t>
            </a:r>
          </a:p>
          <a:p>
            <a:endParaRPr lang="pt-BR" dirty="0"/>
          </a:p>
          <a:p>
            <a:r>
              <a:rPr lang="pt-BR" dirty="0"/>
              <a:t>.•A temperatura ideal de sinterização é da ordem de 2/3 a 3/4 da temperatura de fusão da liga considerada. Basicamente a sinterização é um processo de estado sólido ocorrendo ligação química e metalurgia do pó, no sentido de eliminar ou diminuir a porosidade existente no compactado verde; formando um corpo coerente provido das propriedades</a:t>
            </a:r>
          </a:p>
        </p:txBody>
      </p:sp>
      <p:pic>
        <p:nvPicPr>
          <p:cNvPr id="3" name="Imagem 2" descr="Recorte de Te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344" y="4130601"/>
            <a:ext cx="2567743" cy="1826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aixaDeTexto 4"/>
          <p:cNvSpPr txBox="1"/>
          <p:nvPr/>
        </p:nvSpPr>
        <p:spPr>
          <a:xfrm>
            <a:off x="7570177" y="4173466"/>
            <a:ext cx="1301261" cy="1600438"/>
          </a:xfrm>
          <a:prstGeom prst="rect">
            <a:avLst/>
          </a:prstGeom>
          <a:noFill/>
        </p:spPr>
        <p:txBody>
          <a:bodyPr wrap="square" rtlCol="0">
            <a:spAutoFit/>
          </a:bodyPr>
          <a:lstStyle/>
          <a:p>
            <a:r>
              <a:rPr lang="pt-BR" dirty="0" smtClean="0"/>
              <a:t>* Após sinterização, a peça pode ter uma redução do seu tamanho de até 40%.</a:t>
            </a:r>
            <a:endParaRPr lang="pt-BR" dirty="0"/>
          </a:p>
        </p:txBody>
      </p:sp>
    </p:spTree>
    <p:extLst>
      <p:ext uri="{BB962C8B-B14F-4D97-AF65-F5344CB8AC3E}">
        <p14:creationId xmlns:p14="http://schemas.microsoft.com/office/powerpoint/2010/main" val="1066694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33BC41E-9722-46AB-A243-8AF955E1519D}"/>
              </a:ext>
            </a:extLst>
          </p:cNvPr>
          <p:cNvPicPr>
            <a:picLocks noChangeAspect="1"/>
          </p:cNvPicPr>
          <p:nvPr/>
        </p:nvPicPr>
        <p:blipFill>
          <a:blip r:embed="rId3"/>
          <a:stretch>
            <a:fillRect/>
          </a:stretch>
        </p:blipFill>
        <p:spPr>
          <a:xfrm>
            <a:off x="45076" y="69456"/>
            <a:ext cx="9144000" cy="2279561"/>
          </a:xfrm>
          <a:prstGeom prst="rect">
            <a:avLst/>
          </a:prstGeom>
        </p:spPr>
      </p:pic>
      <p:sp>
        <p:nvSpPr>
          <p:cNvPr id="6" name="Trapezoide 5">
            <a:extLst>
              <a:ext uri="{FF2B5EF4-FFF2-40B4-BE49-F238E27FC236}">
                <a16:creationId xmlns:a16="http://schemas.microsoft.com/office/drawing/2014/main" id="{F038EEA6-C8DC-4204-B4B2-BEB8871F312F}"/>
              </a:ext>
            </a:extLst>
          </p:cNvPr>
          <p:cNvSpPr/>
          <p:nvPr/>
        </p:nvSpPr>
        <p:spPr>
          <a:xfrm>
            <a:off x="2395469" y="2360411"/>
            <a:ext cx="3181082" cy="1589422"/>
          </a:xfrm>
          <a:prstGeom prst="trapezoi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pt-BR"/>
          </a:p>
        </p:txBody>
      </p:sp>
      <p:sp>
        <p:nvSpPr>
          <p:cNvPr id="7" name="Fluxograma: Dados 6">
            <a:extLst>
              <a:ext uri="{FF2B5EF4-FFF2-40B4-BE49-F238E27FC236}">
                <a16:creationId xmlns:a16="http://schemas.microsoft.com/office/drawing/2014/main" id="{A0E1933A-9CFA-4F3A-9E04-5901DA1216D9}"/>
              </a:ext>
            </a:extLst>
          </p:cNvPr>
          <p:cNvSpPr/>
          <p:nvPr/>
        </p:nvSpPr>
        <p:spPr>
          <a:xfrm>
            <a:off x="109469" y="2340139"/>
            <a:ext cx="2395470" cy="1661374"/>
          </a:xfrm>
          <a:prstGeom prst="flowChartInputOutp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8" name="Fluxograma: Dados 7">
            <a:extLst>
              <a:ext uri="{FF2B5EF4-FFF2-40B4-BE49-F238E27FC236}">
                <a16:creationId xmlns:a16="http://schemas.microsoft.com/office/drawing/2014/main" id="{417E466B-BEE8-4AF4-869F-31EFAB72A5B1}"/>
              </a:ext>
            </a:extLst>
          </p:cNvPr>
          <p:cNvSpPr/>
          <p:nvPr/>
        </p:nvSpPr>
        <p:spPr>
          <a:xfrm flipV="1">
            <a:off x="5447761" y="2382426"/>
            <a:ext cx="3567449" cy="1545595"/>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DA8AB628-EEF0-43CF-8EB3-568480819398}"/>
              </a:ext>
            </a:extLst>
          </p:cNvPr>
          <p:cNvPicPr>
            <a:picLocks noChangeAspect="1"/>
          </p:cNvPicPr>
          <p:nvPr/>
        </p:nvPicPr>
        <p:blipFill>
          <a:blip r:embed="rId4"/>
          <a:stretch>
            <a:fillRect/>
          </a:stretch>
        </p:blipFill>
        <p:spPr>
          <a:xfrm>
            <a:off x="103031" y="3940936"/>
            <a:ext cx="1931831" cy="1520850"/>
          </a:xfrm>
          <a:prstGeom prst="rect">
            <a:avLst/>
          </a:prstGeom>
        </p:spPr>
        <p:style>
          <a:lnRef idx="1">
            <a:schemeClr val="accent3"/>
          </a:lnRef>
          <a:fillRef idx="1001">
            <a:schemeClr val="lt1"/>
          </a:fillRef>
          <a:effectRef idx="2">
            <a:schemeClr val="accent3"/>
          </a:effectRef>
          <a:fontRef idx="minor">
            <a:schemeClr val="lt1"/>
          </a:fontRef>
        </p:style>
      </p:pic>
      <p:pic>
        <p:nvPicPr>
          <p:cNvPr id="10" name="Imagem 9">
            <a:extLst>
              <a:ext uri="{FF2B5EF4-FFF2-40B4-BE49-F238E27FC236}">
                <a16:creationId xmlns:a16="http://schemas.microsoft.com/office/drawing/2014/main" id="{0B4BDCF4-83D9-4E30-ADC2-03BC3B5CD03D}"/>
              </a:ext>
            </a:extLst>
          </p:cNvPr>
          <p:cNvPicPr>
            <a:picLocks noChangeAspect="1"/>
          </p:cNvPicPr>
          <p:nvPr/>
        </p:nvPicPr>
        <p:blipFill>
          <a:blip r:embed="rId5"/>
          <a:stretch>
            <a:fillRect/>
          </a:stretch>
        </p:blipFill>
        <p:spPr>
          <a:xfrm>
            <a:off x="2395470" y="3957035"/>
            <a:ext cx="3181082" cy="1520850"/>
          </a:xfrm>
          <a:prstGeom prst="rect">
            <a:avLst/>
          </a:prstGeom>
        </p:spPr>
      </p:pic>
      <p:pic>
        <p:nvPicPr>
          <p:cNvPr id="12" name="Imagem 11">
            <a:extLst>
              <a:ext uri="{FF2B5EF4-FFF2-40B4-BE49-F238E27FC236}">
                <a16:creationId xmlns:a16="http://schemas.microsoft.com/office/drawing/2014/main" id="{C6AADA87-26B5-4014-A64F-937123EA8597}"/>
              </a:ext>
            </a:extLst>
          </p:cNvPr>
          <p:cNvPicPr>
            <a:picLocks noChangeAspect="1"/>
          </p:cNvPicPr>
          <p:nvPr/>
        </p:nvPicPr>
        <p:blipFill>
          <a:blip r:embed="rId6"/>
          <a:stretch>
            <a:fillRect/>
          </a:stretch>
        </p:blipFill>
        <p:spPr>
          <a:xfrm>
            <a:off x="6130341" y="3944276"/>
            <a:ext cx="2884869" cy="1504751"/>
          </a:xfrm>
          <a:prstGeom prst="rect">
            <a:avLst/>
          </a:prstGeom>
        </p:spPr>
      </p:pic>
      <p:sp>
        <p:nvSpPr>
          <p:cNvPr id="16" name="Seta: para a Direita 15">
            <a:extLst>
              <a:ext uri="{FF2B5EF4-FFF2-40B4-BE49-F238E27FC236}">
                <a16:creationId xmlns:a16="http://schemas.microsoft.com/office/drawing/2014/main" id="{C16EE078-CBF8-49E1-906C-4D551A80F32B}"/>
              </a:ext>
            </a:extLst>
          </p:cNvPr>
          <p:cNvSpPr/>
          <p:nvPr/>
        </p:nvSpPr>
        <p:spPr>
          <a:xfrm>
            <a:off x="-1" y="584174"/>
            <a:ext cx="82424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Seta: para a Direita 19">
            <a:extLst>
              <a:ext uri="{FF2B5EF4-FFF2-40B4-BE49-F238E27FC236}">
                <a16:creationId xmlns:a16="http://schemas.microsoft.com/office/drawing/2014/main" id="{769908D0-B69D-4D54-BE7B-819F2CBC0F73}"/>
              </a:ext>
            </a:extLst>
          </p:cNvPr>
          <p:cNvSpPr/>
          <p:nvPr/>
        </p:nvSpPr>
        <p:spPr>
          <a:xfrm>
            <a:off x="8409905" y="450915"/>
            <a:ext cx="73409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43CDFB07-6DAA-4F26-9195-4E03E0BD7222}"/>
              </a:ext>
            </a:extLst>
          </p:cNvPr>
          <p:cNvSpPr/>
          <p:nvPr/>
        </p:nvSpPr>
        <p:spPr>
          <a:xfrm>
            <a:off x="109469" y="5506898"/>
            <a:ext cx="3181082" cy="338554"/>
          </a:xfrm>
          <a:prstGeom prst="rect">
            <a:avLst/>
          </a:prstGeom>
        </p:spPr>
        <p:txBody>
          <a:bodyPr wrap="square">
            <a:spAutoFit/>
          </a:bodyPr>
          <a:lstStyle/>
          <a:p>
            <a:r>
              <a:rPr lang="pt-BR" dirty="0">
                <a:solidFill>
                  <a:srgbClr val="FF0000"/>
                </a:solidFill>
                <a:latin typeface="Arial" panose="020B0604020202020204" pitchFamily="34" charset="0"/>
              </a:rPr>
              <a:t>Pré-Aquecimento</a:t>
            </a:r>
            <a:r>
              <a:rPr lang="pt-BR" sz="1600" dirty="0">
                <a:solidFill>
                  <a:srgbClr val="FF0000"/>
                </a:solidFill>
                <a:latin typeface="Arial" panose="020B0604020202020204" pitchFamily="34" charset="0"/>
              </a:rPr>
              <a:t>:</a:t>
            </a:r>
            <a:endParaRPr lang="pt-BR" dirty="0">
              <a:solidFill>
                <a:srgbClr val="FF0000"/>
              </a:solidFill>
            </a:endParaRPr>
          </a:p>
        </p:txBody>
      </p:sp>
      <p:sp>
        <p:nvSpPr>
          <p:cNvPr id="23" name="Retângulo 22">
            <a:extLst>
              <a:ext uri="{FF2B5EF4-FFF2-40B4-BE49-F238E27FC236}">
                <a16:creationId xmlns:a16="http://schemas.microsoft.com/office/drawing/2014/main" id="{5E4F9391-9A65-4485-BFED-9995BC1C010C}"/>
              </a:ext>
            </a:extLst>
          </p:cNvPr>
          <p:cNvSpPr/>
          <p:nvPr/>
        </p:nvSpPr>
        <p:spPr>
          <a:xfrm>
            <a:off x="212501" y="5856846"/>
            <a:ext cx="4572000" cy="830997"/>
          </a:xfrm>
          <a:prstGeom prst="rect">
            <a:avLst/>
          </a:prstGeom>
        </p:spPr>
        <p:txBody>
          <a:bodyPr>
            <a:spAutoFit/>
          </a:bodyPr>
          <a:lstStyle/>
          <a:p>
            <a:r>
              <a:rPr lang="pt-BR" sz="1200" dirty="0">
                <a:solidFill>
                  <a:srgbClr val="FF0000"/>
                </a:solidFill>
                <a:latin typeface="Arial" panose="020B0604020202020204" pitchFamily="34" charset="0"/>
              </a:rPr>
              <a:t>     500 -800°C</a:t>
            </a:r>
          </a:p>
          <a:p>
            <a:r>
              <a:rPr lang="pt-BR" sz="1200" dirty="0">
                <a:solidFill>
                  <a:srgbClr val="FF0000"/>
                </a:solidFill>
                <a:latin typeface="Arial" panose="020B0604020202020204" pitchFamily="34" charset="0"/>
              </a:rPr>
              <a:t> </a:t>
            </a:r>
          </a:p>
          <a:p>
            <a:r>
              <a:rPr lang="pt-BR" sz="1200" dirty="0">
                <a:solidFill>
                  <a:srgbClr val="FF0000"/>
                </a:solidFill>
                <a:latin typeface="Arial" panose="020B0604020202020204" pitchFamily="34" charset="0"/>
              </a:rPr>
              <a:t>O lubrificante é                                                              </a:t>
            </a:r>
          </a:p>
          <a:p>
            <a:r>
              <a:rPr lang="pt-BR" sz="1200" dirty="0">
                <a:solidFill>
                  <a:srgbClr val="FF0000"/>
                </a:solidFill>
                <a:latin typeface="Arial" panose="020B0604020202020204" pitchFamily="34" charset="0"/>
              </a:rPr>
              <a:t>retirado da peça</a:t>
            </a:r>
            <a:endParaRPr lang="pt-BR" sz="1200" dirty="0">
              <a:solidFill>
                <a:srgbClr val="FF0000"/>
              </a:solidFill>
            </a:endParaRPr>
          </a:p>
        </p:txBody>
      </p:sp>
      <p:sp>
        <p:nvSpPr>
          <p:cNvPr id="24" name="Retângulo 23">
            <a:extLst>
              <a:ext uri="{FF2B5EF4-FFF2-40B4-BE49-F238E27FC236}">
                <a16:creationId xmlns:a16="http://schemas.microsoft.com/office/drawing/2014/main" id="{7C24F18A-0793-404B-8014-E6D7A6784B75}"/>
              </a:ext>
            </a:extLst>
          </p:cNvPr>
          <p:cNvSpPr/>
          <p:nvPr/>
        </p:nvSpPr>
        <p:spPr>
          <a:xfrm>
            <a:off x="3284113" y="5449027"/>
            <a:ext cx="1071127" cy="276999"/>
          </a:xfrm>
          <a:prstGeom prst="rect">
            <a:avLst/>
          </a:prstGeom>
        </p:spPr>
        <p:txBody>
          <a:bodyPr wrap="none">
            <a:spAutoFit/>
          </a:bodyPr>
          <a:lstStyle/>
          <a:p>
            <a:r>
              <a:rPr lang="pt-BR" sz="1200" dirty="0">
                <a:solidFill>
                  <a:srgbClr val="FF0000"/>
                </a:solidFill>
                <a:latin typeface="Arial" panose="020B0604020202020204" pitchFamily="34" charset="0"/>
              </a:rPr>
              <a:t>Sinterização:</a:t>
            </a:r>
            <a:endParaRPr lang="pt-BR" sz="1200" dirty="0">
              <a:solidFill>
                <a:srgbClr val="FF0000"/>
              </a:solidFill>
            </a:endParaRPr>
          </a:p>
        </p:txBody>
      </p:sp>
      <p:sp>
        <p:nvSpPr>
          <p:cNvPr id="26" name="Retângulo 25">
            <a:extLst>
              <a:ext uri="{FF2B5EF4-FFF2-40B4-BE49-F238E27FC236}">
                <a16:creationId xmlns:a16="http://schemas.microsoft.com/office/drawing/2014/main" id="{1C450B7C-6045-4C08-8168-98AC9F5B591B}"/>
              </a:ext>
            </a:extLst>
          </p:cNvPr>
          <p:cNvSpPr/>
          <p:nvPr/>
        </p:nvSpPr>
        <p:spPr>
          <a:xfrm>
            <a:off x="2897744" y="5726026"/>
            <a:ext cx="4572000" cy="1015663"/>
          </a:xfrm>
          <a:prstGeom prst="rect">
            <a:avLst/>
          </a:prstGeom>
        </p:spPr>
        <p:txBody>
          <a:bodyPr>
            <a:spAutoFit/>
          </a:bodyPr>
          <a:lstStyle/>
          <a:p>
            <a:r>
              <a:rPr lang="pt-BR" sz="1200" dirty="0">
                <a:solidFill>
                  <a:srgbClr val="FF0000"/>
                </a:solidFill>
                <a:latin typeface="Arial" panose="020B0604020202020204" pitchFamily="34" charset="0"/>
              </a:rPr>
              <a:t>Bronze: 780 -840°C</a:t>
            </a:r>
          </a:p>
          <a:p>
            <a:endParaRPr lang="pt-BR" sz="1200" dirty="0">
              <a:solidFill>
                <a:srgbClr val="FF0000"/>
              </a:solidFill>
              <a:latin typeface="Arial" panose="020B0604020202020204" pitchFamily="34" charset="0"/>
            </a:endParaRPr>
          </a:p>
          <a:p>
            <a:r>
              <a:rPr lang="pt-BR" sz="1200" dirty="0">
                <a:solidFill>
                  <a:srgbClr val="FF0000"/>
                </a:solidFill>
                <a:latin typeface="Arial" panose="020B0604020202020204" pitchFamily="34" charset="0"/>
              </a:rPr>
              <a:t>Aço: 1050 -1150°C</a:t>
            </a:r>
          </a:p>
          <a:p>
            <a:endParaRPr lang="pt-BR" sz="1200" dirty="0">
              <a:solidFill>
                <a:srgbClr val="FF0000"/>
              </a:solidFill>
              <a:latin typeface="Arial" panose="020B0604020202020204" pitchFamily="34" charset="0"/>
            </a:endParaRPr>
          </a:p>
          <a:p>
            <a:r>
              <a:rPr lang="pt-BR" sz="1200" dirty="0">
                <a:solidFill>
                  <a:srgbClr val="FF0000"/>
                </a:solidFill>
                <a:latin typeface="Arial" panose="020B0604020202020204" pitchFamily="34" charset="0"/>
              </a:rPr>
              <a:t>Ligação metalúrgica das partículas de pó</a:t>
            </a:r>
            <a:endParaRPr lang="pt-BR" sz="1200" dirty="0">
              <a:solidFill>
                <a:srgbClr val="FF0000"/>
              </a:solidFill>
            </a:endParaRPr>
          </a:p>
        </p:txBody>
      </p:sp>
      <p:sp>
        <p:nvSpPr>
          <p:cNvPr id="28" name="Retângulo 27">
            <a:extLst>
              <a:ext uri="{FF2B5EF4-FFF2-40B4-BE49-F238E27FC236}">
                <a16:creationId xmlns:a16="http://schemas.microsoft.com/office/drawing/2014/main" id="{8A207E0C-EC1E-45C1-8A37-C1A1A36B2AB6}"/>
              </a:ext>
            </a:extLst>
          </p:cNvPr>
          <p:cNvSpPr/>
          <p:nvPr/>
        </p:nvSpPr>
        <p:spPr>
          <a:xfrm>
            <a:off x="7034832" y="5391156"/>
            <a:ext cx="2289471" cy="276999"/>
          </a:xfrm>
          <a:prstGeom prst="rect">
            <a:avLst/>
          </a:prstGeom>
        </p:spPr>
        <p:txBody>
          <a:bodyPr wrap="square">
            <a:spAutoFit/>
          </a:bodyPr>
          <a:lstStyle/>
          <a:p>
            <a:r>
              <a:rPr lang="pt-BR" sz="1200" dirty="0">
                <a:solidFill>
                  <a:srgbClr val="FF0000"/>
                </a:solidFill>
                <a:latin typeface="Arial" panose="020B0604020202020204" pitchFamily="34" charset="0"/>
              </a:rPr>
              <a:t>Resfriamento:</a:t>
            </a:r>
            <a:endParaRPr lang="pt-BR" sz="1200" dirty="0">
              <a:solidFill>
                <a:srgbClr val="FF0000"/>
              </a:solidFill>
            </a:endParaRPr>
          </a:p>
        </p:txBody>
      </p:sp>
      <p:sp>
        <p:nvSpPr>
          <p:cNvPr id="30" name="Retângulo 29">
            <a:extLst>
              <a:ext uri="{FF2B5EF4-FFF2-40B4-BE49-F238E27FC236}">
                <a16:creationId xmlns:a16="http://schemas.microsoft.com/office/drawing/2014/main" id="{EC8EBF6A-8B18-4B87-AF0B-F8CB759D8741}"/>
              </a:ext>
            </a:extLst>
          </p:cNvPr>
          <p:cNvSpPr/>
          <p:nvPr/>
        </p:nvSpPr>
        <p:spPr>
          <a:xfrm>
            <a:off x="6790551" y="5714321"/>
            <a:ext cx="1619354" cy="461665"/>
          </a:xfrm>
          <a:prstGeom prst="rect">
            <a:avLst/>
          </a:prstGeom>
        </p:spPr>
        <p:txBody>
          <a:bodyPr wrap="none">
            <a:spAutoFit/>
          </a:bodyPr>
          <a:lstStyle/>
          <a:p>
            <a:r>
              <a:rPr lang="pt-BR" sz="1200" dirty="0">
                <a:solidFill>
                  <a:srgbClr val="FF0000"/>
                </a:solidFill>
                <a:latin typeface="Arial" panose="020B0604020202020204" pitchFamily="34" charset="0"/>
              </a:rPr>
              <a:t>A micro-estrutura do </a:t>
            </a:r>
          </a:p>
          <a:p>
            <a:r>
              <a:rPr lang="pt-BR" sz="1200" dirty="0">
                <a:solidFill>
                  <a:srgbClr val="FF0000"/>
                </a:solidFill>
                <a:latin typeface="Arial" panose="020B0604020202020204" pitchFamily="34" charset="0"/>
              </a:rPr>
              <a:t>material é formada</a:t>
            </a:r>
            <a:endParaRPr lang="pt-BR" sz="1200" dirty="0">
              <a:solidFill>
                <a:srgbClr val="FF0000"/>
              </a:solidFill>
            </a:endParaRPr>
          </a:p>
        </p:txBody>
      </p:sp>
      <p:sp>
        <p:nvSpPr>
          <p:cNvPr id="36" name="Retângulo 35">
            <a:extLst>
              <a:ext uri="{FF2B5EF4-FFF2-40B4-BE49-F238E27FC236}">
                <a16:creationId xmlns:a16="http://schemas.microsoft.com/office/drawing/2014/main" id="{08CC9533-5BAE-4D55-9592-BF8D51625E2A}"/>
              </a:ext>
            </a:extLst>
          </p:cNvPr>
          <p:cNvSpPr/>
          <p:nvPr/>
        </p:nvSpPr>
        <p:spPr>
          <a:xfrm>
            <a:off x="-76390" y="69456"/>
            <a:ext cx="977027" cy="461665"/>
          </a:xfrm>
          <a:prstGeom prst="rect">
            <a:avLst/>
          </a:prstGeom>
        </p:spPr>
        <p:txBody>
          <a:bodyPr wrap="square">
            <a:spAutoFit/>
          </a:bodyPr>
          <a:lstStyle/>
          <a:p>
            <a:r>
              <a:rPr lang="pt-BR" sz="1200" b="1" dirty="0">
                <a:latin typeface="Arial" panose="020B0604020202020204" pitchFamily="34" charset="0"/>
              </a:rPr>
              <a:t>Entrada da peça verde</a:t>
            </a:r>
            <a:endParaRPr lang="pt-BR" sz="1200" b="1" dirty="0"/>
          </a:p>
        </p:txBody>
      </p:sp>
      <p:sp>
        <p:nvSpPr>
          <p:cNvPr id="37" name="Retângulo 36">
            <a:extLst>
              <a:ext uri="{FF2B5EF4-FFF2-40B4-BE49-F238E27FC236}">
                <a16:creationId xmlns:a16="http://schemas.microsoft.com/office/drawing/2014/main" id="{7E33A472-6CCA-412E-A183-98A02902B64E}"/>
              </a:ext>
            </a:extLst>
          </p:cNvPr>
          <p:cNvSpPr/>
          <p:nvPr/>
        </p:nvSpPr>
        <p:spPr>
          <a:xfrm>
            <a:off x="7965580" y="-81062"/>
            <a:ext cx="1435995" cy="461665"/>
          </a:xfrm>
          <a:prstGeom prst="rect">
            <a:avLst/>
          </a:prstGeom>
        </p:spPr>
        <p:txBody>
          <a:bodyPr wrap="square">
            <a:spAutoFit/>
          </a:bodyPr>
          <a:lstStyle/>
          <a:p>
            <a:r>
              <a:rPr lang="pt-BR" sz="1200" b="1" dirty="0">
                <a:latin typeface="Arial" panose="020B0604020202020204" pitchFamily="34" charset="0"/>
              </a:rPr>
              <a:t>Saída de peça sinterizada</a:t>
            </a:r>
            <a:endParaRPr lang="pt-BR" sz="1200" b="1" dirty="0"/>
          </a:p>
        </p:txBody>
      </p:sp>
    </p:spTree>
    <p:extLst>
      <p:ext uri="{BB962C8B-B14F-4D97-AF65-F5344CB8AC3E}">
        <p14:creationId xmlns:p14="http://schemas.microsoft.com/office/powerpoint/2010/main" val="1669347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AF7A5327-1AE6-412C-81F9-92A8693AC64C}"/>
              </a:ext>
            </a:extLst>
          </p:cNvPr>
          <p:cNvGraphicFramePr>
            <a:graphicFrameLocks noGrp="1"/>
          </p:cNvGraphicFramePr>
          <p:nvPr>
            <p:extLst/>
          </p:nvPr>
        </p:nvGraphicFramePr>
        <p:xfrm>
          <a:off x="1524000" y="2556099"/>
          <a:ext cx="6096000" cy="3657600"/>
        </p:xfrm>
        <a:graphic>
          <a:graphicData uri="http://schemas.openxmlformats.org/drawingml/2006/table">
            <a:tbl>
              <a:tblPr firstRow="1" bandRow="1">
                <a:tableStyleId>{5C22544A-7EE6-4342-B048-85BDC9FD1C3A}</a:tableStyleId>
              </a:tblPr>
              <a:tblGrid>
                <a:gridCol w="2107842">
                  <a:extLst>
                    <a:ext uri="{9D8B030D-6E8A-4147-A177-3AD203B41FA5}">
                      <a16:colId xmlns:a16="http://schemas.microsoft.com/office/drawing/2014/main" val="2224526304"/>
                    </a:ext>
                  </a:extLst>
                </a:gridCol>
                <a:gridCol w="1956158">
                  <a:extLst>
                    <a:ext uri="{9D8B030D-6E8A-4147-A177-3AD203B41FA5}">
                      <a16:colId xmlns:a16="http://schemas.microsoft.com/office/drawing/2014/main" val="3664026837"/>
                    </a:ext>
                  </a:extLst>
                </a:gridCol>
                <a:gridCol w="2032000">
                  <a:extLst>
                    <a:ext uri="{9D8B030D-6E8A-4147-A177-3AD203B41FA5}">
                      <a16:colId xmlns:a16="http://schemas.microsoft.com/office/drawing/2014/main" val="4186441640"/>
                    </a:ext>
                  </a:extLst>
                </a:gridCol>
              </a:tblGrid>
              <a:tr h="48251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200" b="1" i="0" u="none" strike="noStrike" cap="none" baseline="0" dirty="0">
                          <a:solidFill>
                            <a:schemeClr val="lt1"/>
                          </a:solidFill>
                          <a:latin typeface="+mn-lt"/>
                          <a:ea typeface="+mn-ea"/>
                          <a:cs typeface="+mn-cs"/>
                          <a:sym typeface="Arial"/>
                        </a:rPr>
                        <a:t>Material</a:t>
                      </a:r>
                      <a:r>
                        <a:rPr lang="pt-BR" sz="1200" b="0" i="0" u="none" strike="noStrike" cap="none" baseline="0" dirty="0">
                          <a:solidFill>
                            <a:schemeClr val="lt1"/>
                          </a:solidFill>
                          <a:latin typeface="+mn-lt"/>
                          <a:ea typeface="+mn-ea"/>
                          <a:cs typeface="+mn-cs"/>
                          <a:sym typeface="Arial"/>
                        </a:rPr>
                        <a:t>	</a:t>
                      </a:r>
                    </a:p>
                    <a:p>
                      <a:endParaRPr lang="pt-BR"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200" b="1" i="0" u="none" strike="noStrike" cap="none" baseline="0" dirty="0">
                          <a:solidFill>
                            <a:schemeClr val="lt1"/>
                          </a:solidFill>
                          <a:latin typeface="+mn-lt"/>
                          <a:ea typeface="+mn-ea"/>
                          <a:cs typeface="+mn-cs"/>
                          <a:sym typeface="Arial"/>
                        </a:rPr>
                        <a:t>Temperatura (°C)</a:t>
                      </a:r>
                      <a:r>
                        <a:rPr lang="pt-BR" sz="1400" b="0" i="0" u="none" strike="noStrike" cap="none" baseline="0" dirty="0">
                          <a:solidFill>
                            <a:schemeClr val="lt1"/>
                          </a:solidFill>
                          <a:latin typeface="+mn-lt"/>
                          <a:ea typeface="+mn-ea"/>
                          <a:cs typeface="+mn-cs"/>
                          <a:sym typeface="Arial"/>
                        </a:rPr>
                        <a:t>	</a:t>
                      </a:r>
                    </a:p>
                    <a:p>
                      <a:endParaRPr lang="pt-BR"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200" b="1" i="0" u="none" strike="noStrike" cap="none" baseline="0" dirty="0">
                          <a:solidFill>
                            <a:schemeClr val="lt1"/>
                          </a:solidFill>
                          <a:latin typeface="+mn-lt"/>
                          <a:ea typeface="+mn-ea"/>
                          <a:cs typeface="+mn-cs"/>
                          <a:sym typeface="Arial"/>
                        </a:rPr>
                        <a:t>Tempo de patamar(min)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pt-BR" sz="1400" b="0" i="0" u="none" strike="noStrike" cap="none" baseline="0" dirty="0">
                          <a:solidFill>
                            <a:schemeClr val="lt1"/>
                          </a:solidFill>
                          <a:latin typeface="+mn-lt"/>
                          <a:ea typeface="+mn-ea"/>
                          <a:cs typeface="+mn-cs"/>
                          <a:sym typeface="Arial"/>
                        </a:rPr>
                        <a:t>	</a:t>
                      </a:r>
                    </a:p>
                    <a:p>
                      <a:endParaRPr lang="pt-BR" dirty="0"/>
                    </a:p>
                  </a:txBody>
                  <a:tcPr/>
                </a:tc>
                <a:extLst>
                  <a:ext uri="{0D108BD9-81ED-4DB2-BD59-A6C34878D82A}">
                    <a16:rowId xmlns:a16="http://schemas.microsoft.com/office/drawing/2014/main" val="131207044"/>
                  </a:ext>
                </a:extLst>
              </a:tr>
              <a:tr h="356640">
                <a:tc>
                  <a:txBody>
                    <a:bodyPr/>
                    <a:lstStyle/>
                    <a:p>
                      <a:r>
                        <a:rPr lang="pt-BR" sz="1400" b="0" i="0" u="none" strike="noStrike" baseline="0" dirty="0">
                          <a:solidFill>
                            <a:srgbClr val="000000"/>
                          </a:solidFill>
                          <a:latin typeface="Calibri" panose="020F0502020204030204" pitchFamily="34" charset="0"/>
                        </a:rPr>
                        <a:t>	</a:t>
                      </a:r>
                    </a:p>
                    <a:p>
                      <a:r>
                        <a:rPr lang="pt-BR" dirty="0"/>
                        <a:t>Alumínio</a:t>
                      </a:r>
                    </a:p>
                  </a:txBody>
                  <a:tcPr/>
                </a:tc>
                <a:tc>
                  <a:txBody>
                    <a:bodyPr/>
                    <a:lstStyle/>
                    <a:p>
                      <a:r>
                        <a:rPr lang="pt-BR" dirty="0"/>
                        <a:t>       </a:t>
                      </a:r>
                    </a:p>
                    <a:p>
                      <a:r>
                        <a:rPr lang="pt-BR" dirty="0"/>
                        <a:t>      595-625</a:t>
                      </a:r>
                    </a:p>
                  </a:txBody>
                  <a:tcPr/>
                </a:tc>
                <a:tc>
                  <a:txBody>
                    <a:bodyPr/>
                    <a:lstStyle/>
                    <a:p>
                      <a:r>
                        <a:rPr lang="pt-BR" dirty="0"/>
                        <a:t>    </a:t>
                      </a:r>
                    </a:p>
                    <a:p>
                      <a:r>
                        <a:rPr lang="pt-BR" dirty="0"/>
                        <a:t>      10-30</a:t>
                      </a:r>
                    </a:p>
                  </a:txBody>
                  <a:tcPr/>
                </a:tc>
                <a:extLst>
                  <a:ext uri="{0D108BD9-81ED-4DB2-BD59-A6C34878D82A}">
                    <a16:rowId xmlns:a16="http://schemas.microsoft.com/office/drawing/2014/main" val="3617007501"/>
                  </a:ext>
                </a:extLst>
              </a:tr>
              <a:tr h="209789">
                <a:tc>
                  <a:txBody>
                    <a:bodyPr/>
                    <a:lstStyle/>
                    <a:p>
                      <a:r>
                        <a:rPr lang="pt-BR" dirty="0"/>
                        <a:t>Bronze</a:t>
                      </a:r>
                    </a:p>
                  </a:txBody>
                  <a:tcPr/>
                </a:tc>
                <a:tc>
                  <a:txBody>
                    <a:bodyPr/>
                    <a:lstStyle/>
                    <a:p>
                      <a:r>
                        <a:rPr lang="pt-BR" dirty="0"/>
                        <a:t>      760-860</a:t>
                      </a:r>
                    </a:p>
                  </a:txBody>
                  <a:tcPr/>
                </a:tc>
                <a:tc>
                  <a:txBody>
                    <a:bodyPr/>
                    <a:lstStyle/>
                    <a:p>
                      <a:r>
                        <a:rPr lang="pt-BR" dirty="0"/>
                        <a:t>      10-20</a:t>
                      </a:r>
                    </a:p>
                  </a:txBody>
                  <a:tcPr/>
                </a:tc>
                <a:extLst>
                  <a:ext uri="{0D108BD9-81ED-4DB2-BD59-A6C34878D82A}">
                    <a16:rowId xmlns:a16="http://schemas.microsoft.com/office/drawing/2014/main" val="3640333445"/>
                  </a:ext>
                </a:extLst>
              </a:tr>
              <a:tr h="209789">
                <a:tc>
                  <a:txBody>
                    <a:bodyPr/>
                    <a:lstStyle/>
                    <a:p>
                      <a:r>
                        <a:rPr lang="pt-BR" dirty="0"/>
                        <a:t>Cobre</a:t>
                      </a:r>
                    </a:p>
                  </a:txBody>
                  <a:tcPr/>
                </a:tc>
                <a:tc>
                  <a:txBody>
                    <a:bodyPr/>
                    <a:lstStyle/>
                    <a:p>
                      <a:r>
                        <a:rPr lang="pt-BR" dirty="0"/>
                        <a:t>      840-900  </a:t>
                      </a:r>
                    </a:p>
                  </a:txBody>
                  <a:tcPr/>
                </a:tc>
                <a:tc>
                  <a:txBody>
                    <a:bodyPr/>
                    <a:lstStyle/>
                    <a:p>
                      <a:r>
                        <a:rPr lang="pt-BR" dirty="0"/>
                        <a:t>      12-45   </a:t>
                      </a:r>
                    </a:p>
                  </a:txBody>
                  <a:tcPr/>
                </a:tc>
                <a:extLst>
                  <a:ext uri="{0D108BD9-81ED-4DB2-BD59-A6C34878D82A}">
                    <a16:rowId xmlns:a16="http://schemas.microsoft.com/office/drawing/2014/main" val="3938527175"/>
                  </a:ext>
                </a:extLst>
              </a:tr>
              <a:tr h="209789">
                <a:tc>
                  <a:txBody>
                    <a:bodyPr/>
                    <a:lstStyle/>
                    <a:p>
                      <a:r>
                        <a:rPr lang="pt-BR" dirty="0"/>
                        <a:t>Latão</a:t>
                      </a:r>
                    </a:p>
                  </a:txBody>
                  <a:tcPr/>
                </a:tc>
                <a:tc>
                  <a:txBody>
                    <a:bodyPr/>
                    <a:lstStyle/>
                    <a:p>
                      <a:r>
                        <a:rPr lang="pt-BR" dirty="0"/>
                        <a:t>      840-900</a:t>
                      </a:r>
                    </a:p>
                  </a:txBody>
                  <a:tcPr/>
                </a:tc>
                <a:tc>
                  <a:txBody>
                    <a:bodyPr/>
                    <a:lstStyle/>
                    <a:p>
                      <a:r>
                        <a:rPr lang="pt-BR" dirty="0"/>
                        <a:t>      10-45</a:t>
                      </a:r>
                    </a:p>
                  </a:txBody>
                  <a:tcPr/>
                </a:tc>
                <a:extLst>
                  <a:ext uri="{0D108BD9-81ED-4DB2-BD59-A6C34878D82A}">
                    <a16:rowId xmlns:a16="http://schemas.microsoft.com/office/drawing/2014/main" val="1610304076"/>
                  </a:ext>
                </a:extLst>
              </a:tr>
              <a:tr h="209789">
                <a:tc>
                  <a:txBody>
                    <a:bodyPr/>
                    <a:lstStyle/>
                    <a:p>
                      <a:r>
                        <a:rPr lang="pt-BR" dirty="0"/>
                        <a:t>Ferro, ferro grafita, etc.</a:t>
                      </a:r>
                    </a:p>
                  </a:txBody>
                  <a:tcPr/>
                </a:tc>
                <a:tc>
                  <a:txBody>
                    <a:bodyPr/>
                    <a:lstStyle/>
                    <a:p>
                      <a:r>
                        <a:rPr lang="pt-BR" dirty="0"/>
                        <a:t>     1000-1150 </a:t>
                      </a:r>
                    </a:p>
                  </a:txBody>
                  <a:tcPr/>
                </a:tc>
                <a:tc>
                  <a:txBody>
                    <a:bodyPr/>
                    <a:lstStyle/>
                    <a:p>
                      <a:r>
                        <a:rPr lang="pt-BR" dirty="0"/>
                        <a:t>       8-45</a:t>
                      </a:r>
                    </a:p>
                  </a:txBody>
                  <a:tcPr/>
                </a:tc>
                <a:extLst>
                  <a:ext uri="{0D108BD9-81ED-4DB2-BD59-A6C34878D82A}">
                    <a16:rowId xmlns:a16="http://schemas.microsoft.com/office/drawing/2014/main" val="2976987016"/>
                  </a:ext>
                </a:extLst>
              </a:tr>
              <a:tr h="209789">
                <a:tc>
                  <a:txBody>
                    <a:bodyPr/>
                    <a:lstStyle/>
                    <a:p>
                      <a:r>
                        <a:rPr lang="pt-BR" dirty="0"/>
                        <a:t>Níquel</a:t>
                      </a:r>
                    </a:p>
                  </a:txBody>
                  <a:tcPr/>
                </a:tc>
                <a:tc>
                  <a:txBody>
                    <a:bodyPr/>
                    <a:lstStyle/>
                    <a:p>
                      <a:r>
                        <a:rPr lang="pt-BR" dirty="0"/>
                        <a:t>     1000-1150</a:t>
                      </a:r>
                    </a:p>
                  </a:txBody>
                  <a:tcPr/>
                </a:tc>
                <a:tc>
                  <a:txBody>
                    <a:bodyPr/>
                    <a:lstStyle/>
                    <a:p>
                      <a:r>
                        <a:rPr lang="pt-BR" dirty="0"/>
                        <a:t>      30-45   </a:t>
                      </a:r>
                    </a:p>
                  </a:txBody>
                  <a:tcPr/>
                </a:tc>
                <a:extLst>
                  <a:ext uri="{0D108BD9-81ED-4DB2-BD59-A6C34878D82A}">
                    <a16:rowId xmlns:a16="http://schemas.microsoft.com/office/drawing/2014/main" val="586580084"/>
                  </a:ext>
                </a:extLst>
              </a:tr>
              <a:tr h="209789">
                <a:tc>
                  <a:txBody>
                    <a:bodyPr/>
                    <a:lstStyle/>
                    <a:p>
                      <a:r>
                        <a:rPr lang="pt-BR" dirty="0"/>
                        <a:t>Aço Inox</a:t>
                      </a:r>
                    </a:p>
                  </a:txBody>
                  <a:tcPr/>
                </a:tc>
                <a:tc>
                  <a:txBody>
                    <a:bodyPr/>
                    <a:lstStyle/>
                    <a:p>
                      <a:r>
                        <a:rPr lang="pt-BR" dirty="0"/>
                        <a:t>     1090-1290</a:t>
                      </a:r>
                    </a:p>
                  </a:txBody>
                  <a:tcPr/>
                </a:tc>
                <a:tc>
                  <a:txBody>
                    <a:bodyPr/>
                    <a:lstStyle/>
                    <a:p>
                      <a:r>
                        <a:rPr lang="pt-BR" dirty="0"/>
                        <a:t>      30-60</a:t>
                      </a:r>
                    </a:p>
                  </a:txBody>
                  <a:tcPr/>
                </a:tc>
                <a:extLst>
                  <a:ext uri="{0D108BD9-81ED-4DB2-BD59-A6C34878D82A}">
                    <a16:rowId xmlns:a16="http://schemas.microsoft.com/office/drawing/2014/main" val="3919706950"/>
                  </a:ext>
                </a:extLst>
              </a:tr>
              <a:tr h="209789">
                <a:tc>
                  <a:txBody>
                    <a:bodyPr/>
                    <a:lstStyle/>
                    <a:p>
                      <a:r>
                        <a:rPr lang="pt-BR" dirty="0"/>
                        <a:t>Imãs Alnico</a:t>
                      </a:r>
                    </a:p>
                  </a:txBody>
                  <a:tcPr/>
                </a:tc>
                <a:tc>
                  <a:txBody>
                    <a:bodyPr/>
                    <a:lstStyle/>
                    <a:p>
                      <a:r>
                        <a:rPr lang="pt-BR" dirty="0"/>
                        <a:t>     1215-1300</a:t>
                      </a:r>
                    </a:p>
                  </a:txBody>
                  <a:tcPr/>
                </a:tc>
                <a:tc>
                  <a:txBody>
                    <a:bodyPr/>
                    <a:lstStyle/>
                    <a:p>
                      <a:r>
                        <a:rPr lang="pt-BR" dirty="0"/>
                        <a:t>      120-150</a:t>
                      </a:r>
                    </a:p>
                  </a:txBody>
                  <a:tcPr/>
                </a:tc>
                <a:extLst>
                  <a:ext uri="{0D108BD9-81ED-4DB2-BD59-A6C34878D82A}">
                    <a16:rowId xmlns:a16="http://schemas.microsoft.com/office/drawing/2014/main" val="2263177684"/>
                  </a:ext>
                </a:extLst>
              </a:tr>
              <a:tr h="216586">
                <a:tc>
                  <a:txBody>
                    <a:bodyPr/>
                    <a:lstStyle/>
                    <a:p>
                      <a:r>
                        <a:rPr lang="pt-BR" dirty="0"/>
                        <a:t>Metal duro</a:t>
                      </a:r>
                    </a:p>
                  </a:txBody>
                  <a:tcPr/>
                </a:tc>
                <a:tc>
                  <a:txBody>
                    <a:bodyPr/>
                    <a:lstStyle/>
                    <a:p>
                      <a:r>
                        <a:rPr lang="pt-BR" dirty="0"/>
                        <a:t>      1425-1480 </a:t>
                      </a:r>
                    </a:p>
                  </a:txBody>
                  <a:tcPr/>
                </a:tc>
                <a:tc>
                  <a:txBody>
                    <a:bodyPr/>
                    <a:lstStyle/>
                    <a:p>
                      <a:r>
                        <a:rPr lang="pt-BR" dirty="0"/>
                        <a:t>      20-30</a:t>
                      </a:r>
                    </a:p>
                  </a:txBody>
                  <a:tcPr/>
                </a:tc>
                <a:extLst>
                  <a:ext uri="{0D108BD9-81ED-4DB2-BD59-A6C34878D82A}">
                    <a16:rowId xmlns:a16="http://schemas.microsoft.com/office/drawing/2014/main" val="1315598086"/>
                  </a:ext>
                </a:extLst>
              </a:tr>
            </a:tbl>
          </a:graphicData>
        </a:graphic>
      </p:graphicFrame>
      <p:sp>
        <p:nvSpPr>
          <p:cNvPr id="7" name="Retângulo 6">
            <a:extLst>
              <a:ext uri="{FF2B5EF4-FFF2-40B4-BE49-F238E27FC236}">
                <a16:creationId xmlns:a16="http://schemas.microsoft.com/office/drawing/2014/main" id="{2302DD2D-C6F8-47E1-94E6-6D8B0DD792C7}"/>
              </a:ext>
            </a:extLst>
          </p:cNvPr>
          <p:cNvSpPr/>
          <p:nvPr/>
        </p:nvSpPr>
        <p:spPr>
          <a:xfrm>
            <a:off x="90152" y="2094434"/>
            <a:ext cx="8963695" cy="46166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pt-BR" sz="2400" dirty="0"/>
              <a:t>Valores para etapa de sinterização(Zona de alta temperatura).</a:t>
            </a:r>
          </a:p>
        </p:txBody>
      </p:sp>
      <p:pic>
        <p:nvPicPr>
          <p:cNvPr id="8" name="Imagem 7">
            <a:extLst>
              <a:ext uri="{FF2B5EF4-FFF2-40B4-BE49-F238E27FC236}">
                <a16:creationId xmlns:a16="http://schemas.microsoft.com/office/drawing/2014/main" id="{320BA2AF-70A5-4D38-9198-8522CE917D85}"/>
              </a:ext>
            </a:extLst>
          </p:cNvPr>
          <p:cNvPicPr>
            <a:picLocks noChangeAspect="1"/>
          </p:cNvPicPr>
          <p:nvPr/>
        </p:nvPicPr>
        <p:blipFill>
          <a:blip r:embed="rId2"/>
          <a:stretch>
            <a:fillRect/>
          </a:stretch>
        </p:blipFill>
        <p:spPr>
          <a:xfrm>
            <a:off x="90152" y="121046"/>
            <a:ext cx="8963695" cy="2003639"/>
          </a:xfrm>
          <a:prstGeom prst="rect">
            <a:avLst/>
          </a:prstGeom>
        </p:spPr>
      </p:pic>
      <p:sp>
        <p:nvSpPr>
          <p:cNvPr id="11" name="Seta: para a Direita 10">
            <a:extLst>
              <a:ext uri="{FF2B5EF4-FFF2-40B4-BE49-F238E27FC236}">
                <a16:creationId xmlns:a16="http://schemas.microsoft.com/office/drawing/2014/main" id="{2B4669CE-F422-4D23-8F4F-4D9EADD8A6CB}"/>
              </a:ext>
            </a:extLst>
          </p:cNvPr>
          <p:cNvSpPr/>
          <p:nvPr/>
        </p:nvSpPr>
        <p:spPr>
          <a:xfrm>
            <a:off x="0" y="862883"/>
            <a:ext cx="978408" cy="368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a Direita 11">
            <a:extLst>
              <a:ext uri="{FF2B5EF4-FFF2-40B4-BE49-F238E27FC236}">
                <a16:creationId xmlns:a16="http://schemas.microsoft.com/office/drawing/2014/main" id="{C2968D1D-8F9F-4B47-8094-60307747779D}"/>
              </a:ext>
            </a:extLst>
          </p:cNvPr>
          <p:cNvSpPr/>
          <p:nvPr/>
        </p:nvSpPr>
        <p:spPr>
          <a:xfrm>
            <a:off x="8255744" y="862885"/>
            <a:ext cx="888256" cy="368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C76F3881-D35D-4175-9D12-F81C27D36BC6}"/>
              </a:ext>
            </a:extLst>
          </p:cNvPr>
          <p:cNvSpPr txBox="1"/>
          <p:nvPr/>
        </p:nvSpPr>
        <p:spPr>
          <a:xfrm>
            <a:off x="90152" y="203777"/>
            <a:ext cx="888256" cy="738664"/>
          </a:xfrm>
          <a:prstGeom prst="rect">
            <a:avLst/>
          </a:prstGeom>
          <a:noFill/>
        </p:spPr>
        <p:txBody>
          <a:bodyPr wrap="square" rtlCol="0">
            <a:spAutoFit/>
          </a:bodyPr>
          <a:lstStyle/>
          <a:p>
            <a:r>
              <a:rPr lang="pt-BR" b="1" dirty="0"/>
              <a:t>Entrada da peça verde</a:t>
            </a:r>
          </a:p>
        </p:txBody>
      </p:sp>
      <p:sp>
        <p:nvSpPr>
          <p:cNvPr id="14" name="CaixaDeTexto 13">
            <a:extLst>
              <a:ext uri="{FF2B5EF4-FFF2-40B4-BE49-F238E27FC236}">
                <a16:creationId xmlns:a16="http://schemas.microsoft.com/office/drawing/2014/main" id="{CDBC0C33-A0E1-42F5-9564-556DCF5DE8AE}"/>
              </a:ext>
            </a:extLst>
          </p:cNvPr>
          <p:cNvSpPr txBox="1"/>
          <p:nvPr/>
        </p:nvSpPr>
        <p:spPr>
          <a:xfrm>
            <a:off x="8043049" y="322910"/>
            <a:ext cx="1313645" cy="523220"/>
          </a:xfrm>
          <a:prstGeom prst="rect">
            <a:avLst/>
          </a:prstGeom>
          <a:noFill/>
        </p:spPr>
        <p:txBody>
          <a:bodyPr wrap="square" rtlCol="0">
            <a:spAutoFit/>
          </a:bodyPr>
          <a:lstStyle/>
          <a:p>
            <a:r>
              <a:rPr lang="pt-BR" b="1" dirty="0"/>
              <a:t>Saída peça sinterizada</a:t>
            </a:r>
          </a:p>
        </p:txBody>
      </p:sp>
    </p:spTree>
    <p:extLst>
      <p:ext uri="{BB962C8B-B14F-4D97-AF65-F5344CB8AC3E}">
        <p14:creationId xmlns:p14="http://schemas.microsoft.com/office/powerpoint/2010/main" val="219502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B347EBF6-03A1-44D1-82FB-95FBD5F75744}"/>
              </a:ext>
            </a:extLst>
          </p:cNvPr>
          <p:cNvPicPr>
            <a:picLocks noChangeAspect="1"/>
          </p:cNvPicPr>
          <p:nvPr/>
        </p:nvPicPr>
        <p:blipFill>
          <a:blip r:embed="rId3"/>
          <a:stretch>
            <a:fillRect/>
          </a:stretch>
        </p:blipFill>
        <p:spPr>
          <a:xfrm>
            <a:off x="0" y="-81244"/>
            <a:ext cx="9143999" cy="2526553"/>
          </a:xfrm>
          <a:prstGeom prst="rect">
            <a:avLst/>
          </a:prstGeom>
        </p:spPr>
      </p:pic>
      <p:pic>
        <p:nvPicPr>
          <p:cNvPr id="7" name="Imagem 6">
            <a:extLst>
              <a:ext uri="{FF2B5EF4-FFF2-40B4-BE49-F238E27FC236}">
                <a16:creationId xmlns:a16="http://schemas.microsoft.com/office/drawing/2014/main" id="{4D37D142-4A76-48F8-BDB3-24634F0D0F74}"/>
              </a:ext>
            </a:extLst>
          </p:cNvPr>
          <p:cNvPicPr>
            <a:picLocks noChangeAspect="1"/>
          </p:cNvPicPr>
          <p:nvPr/>
        </p:nvPicPr>
        <p:blipFill>
          <a:blip r:embed="rId4"/>
          <a:stretch>
            <a:fillRect/>
          </a:stretch>
        </p:blipFill>
        <p:spPr>
          <a:xfrm>
            <a:off x="65650" y="2436164"/>
            <a:ext cx="2493480" cy="1688737"/>
          </a:xfrm>
          <a:prstGeom prst="rect">
            <a:avLst/>
          </a:prstGeom>
        </p:spPr>
      </p:pic>
      <p:pic>
        <p:nvPicPr>
          <p:cNvPr id="8" name="Imagem 7">
            <a:extLst>
              <a:ext uri="{FF2B5EF4-FFF2-40B4-BE49-F238E27FC236}">
                <a16:creationId xmlns:a16="http://schemas.microsoft.com/office/drawing/2014/main" id="{21342B3D-D451-49F1-8A0B-94BDCA26525F}"/>
              </a:ext>
            </a:extLst>
          </p:cNvPr>
          <p:cNvPicPr>
            <a:picLocks noChangeAspect="1"/>
          </p:cNvPicPr>
          <p:nvPr/>
        </p:nvPicPr>
        <p:blipFill>
          <a:blip r:embed="rId5"/>
          <a:stretch>
            <a:fillRect/>
          </a:stretch>
        </p:blipFill>
        <p:spPr>
          <a:xfrm>
            <a:off x="2332459" y="2454454"/>
            <a:ext cx="3279932" cy="1688738"/>
          </a:xfrm>
          <a:prstGeom prst="rect">
            <a:avLst/>
          </a:prstGeom>
        </p:spPr>
      </p:pic>
      <p:pic>
        <p:nvPicPr>
          <p:cNvPr id="9" name="Imagem 8">
            <a:extLst>
              <a:ext uri="{FF2B5EF4-FFF2-40B4-BE49-F238E27FC236}">
                <a16:creationId xmlns:a16="http://schemas.microsoft.com/office/drawing/2014/main" id="{513473A0-1680-4FD5-9327-A62B37014220}"/>
              </a:ext>
            </a:extLst>
          </p:cNvPr>
          <p:cNvPicPr>
            <a:picLocks noChangeAspect="1"/>
          </p:cNvPicPr>
          <p:nvPr/>
        </p:nvPicPr>
        <p:blipFill>
          <a:blip r:embed="rId6"/>
          <a:stretch>
            <a:fillRect/>
          </a:stretch>
        </p:blipFill>
        <p:spPr>
          <a:xfrm>
            <a:off x="5385720" y="2472744"/>
            <a:ext cx="3590855" cy="1566808"/>
          </a:xfrm>
          <a:prstGeom prst="rect">
            <a:avLst/>
          </a:prstGeom>
        </p:spPr>
      </p:pic>
      <p:sp>
        <p:nvSpPr>
          <p:cNvPr id="10" name="Retângulo 9">
            <a:extLst>
              <a:ext uri="{FF2B5EF4-FFF2-40B4-BE49-F238E27FC236}">
                <a16:creationId xmlns:a16="http://schemas.microsoft.com/office/drawing/2014/main" id="{CCFA167D-656C-4431-BA6B-FBC37BAA4461}"/>
              </a:ext>
            </a:extLst>
          </p:cNvPr>
          <p:cNvSpPr/>
          <p:nvPr/>
        </p:nvSpPr>
        <p:spPr>
          <a:xfrm>
            <a:off x="319130" y="4251396"/>
            <a:ext cx="1814920" cy="338554"/>
          </a:xfrm>
          <a:prstGeom prst="rect">
            <a:avLst/>
          </a:prstGeom>
        </p:spPr>
        <p:txBody>
          <a:bodyPr wrap="none">
            <a:spAutoFit/>
          </a:bodyPr>
          <a:lstStyle/>
          <a:p>
            <a:r>
              <a:rPr lang="pt-BR" sz="1600" dirty="0">
                <a:solidFill>
                  <a:schemeClr val="tx1"/>
                </a:solidFill>
                <a:latin typeface="Arial" panose="020B0604020202020204" pitchFamily="34" charset="0"/>
              </a:rPr>
              <a:t>Pré Aquecimento</a:t>
            </a:r>
            <a:r>
              <a:rPr lang="pt-BR" sz="1600" dirty="0">
                <a:latin typeface="Arial" panose="020B0604020202020204" pitchFamily="34" charset="0"/>
              </a:rPr>
              <a:t>:</a:t>
            </a:r>
            <a:endParaRPr lang="pt-BR" dirty="0"/>
          </a:p>
        </p:txBody>
      </p:sp>
      <p:sp>
        <p:nvSpPr>
          <p:cNvPr id="11" name="Retângulo 10">
            <a:extLst>
              <a:ext uri="{FF2B5EF4-FFF2-40B4-BE49-F238E27FC236}">
                <a16:creationId xmlns:a16="http://schemas.microsoft.com/office/drawing/2014/main" id="{A6A5213E-B159-4BF9-BC0C-F7AD00344BC7}"/>
              </a:ext>
            </a:extLst>
          </p:cNvPr>
          <p:cNvSpPr/>
          <p:nvPr/>
        </p:nvSpPr>
        <p:spPr>
          <a:xfrm>
            <a:off x="173865" y="4698156"/>
            <a:ext cx="1960185" cy="738664"/>
          </a:xfrm>
          <a:prstGeom prst="rect">
            <a:avLst/>
          </a:prstGeom>
        </p:spPr>
        <p:txBody>
          <a:bodyPr wrap="square">
            <a:spAutoFit/>
          </a:bodyPr>
          <a:lstStyle/>
          <a:p>
            <a:pPr algn="ctr"/>
            <a:r>
              <a:rPr lang="pt-BR" dirty="0">
                <a:solidFill>
                  <a:schemeClr val="tx1"/>
                </a:solidFill>
              </a:rPr>
              <a:t>Atmosfera oxidante facilita a retirada e a queimado lubrificante</a:t>
            </a:r>
          </a:p>
        </p:txBody>
      </p:sp>
      <p:sp>
        <p:nvSpPr>
          <p:cNvPr id="12" name="Retângulo 11">
            <a:extLst>
              <a:ext uri="{FF2B5EF4-FFF2-40B4-BE49-F238E27FC236}">
                <a16:creationId xmlns:a16="http://schemas.microsoft.com/office/drawing/2014/main" id="{C2702F49-7674-4DDB-8ED7-55E8EE4651E5}"/>
              </a:ext>
            </a:extLst>
          </p:cNvPr>
          <p:cNvSpPr/>
          <p:nvPr/>
        </p:nvSpPr>
        <p:spPr>
          <a:xfrm>
            <a:off x="3362322" y="4291471"/>
            <a:ext cx="1220206" cy="307777"/>
          </a:xfrm>
          <a:prstGeom prst="rect">
            <a:avLst/>
          </a:prstGeom>
        </p:spPr>
        <p:txBody>
          <a:bodyPr wrap="none">
            <a:spAutoFit/>
          </a:bodyPr>
          <a:lstStyle/>
          <a:p>
            <a:r>
              <a:rPr lang="pt-BR" dirty="0"/>
              <a:t>Sinterização:</a:t>
            </a:r>
          </a:p>
        </p:txBody>
      </p:sp>
      <p:sp>
        <p:nvSpPr>
          <p:cNvPr id="13" name="Retângulo 12">
            <a:extLst>
              <a:ext uri="{FF2B5EF4-FFF2-40B4-BE49-F238E27FC236}">
                <a16:creationId xmlns:a16="http://schemas.microsoft.com/office/drawing/2014/main" id="{D0FA4D0F-A3DC-46E4-837A-B7E59050752D}"/>
              </a:ext>
            </a:extLst>
          </p:cNvPr>
          <p:cNvSpPr/>
          <p:nvPr/>
        </p:nvSpPr>
        <p:spPr>
          <a:xfrm>
            <a:off x="2915571" y="4698156"/>
            <a:ext cx="2453426" cy="738664"/>
          </a:xfrm>
          <a:prstGeom prst="rect">
            <a:avLst/>
          </a:prstGeom>
        </p:spPr>
        <p:txBody>
          <a:bodyPr wrap="square">
            <a:spAutoFit/>
          </a:bodyPr>
          <a:lstStyle/>
          <a:p>
            <a:pPr algn="ctr"/>
            <a:r>
              <a:rPr lang="pt-BR" dirty="0"/>
              <a:t>Atmosfera redutora reverte o processo de oxidação ocorrido no pré-aquecimento </a:t>
            </a:r>
          </a:p>
        </p:txBody>
      </p:sp>
      <p:sp>
        <p:nvSpPr>
          <p:cNvPr id="14" name="Retângulo 13">
            <a:extLst>
              <a:ext uri="{FF2B5EF4-FFF2-40B4-BE49-F238E27FC236}">
                <a16:creationId xmlns:a16="http://schemas.microsoft.com/office/drawing/2014/main" id="{2C8F3654-E624-4540-A323-D1ED88B92C76}"/>
              </a:ext>
            </a:extLst>
          </p:cNvPr>
          <p:cNvSpPr/>
          <p:nvPr/>
        </p:nvSpPr>
        <p:spPr>
          <a:xfrm>
            <a:off x="6962037" y="4291471"/>
            <a:ext cx="1298753" cy="307777"/>
          </a:xfrm>
          <a:prstGeom prst="rect">
            <a:avLst/>
          </a:prstGeom>
        </p:spPr>
        <p:txBody>
          <a:bodyPr wrap="none">
            <a:spAutoFit/>
          </a:bodyPr>
          <a:lstStyle/>
          <a:p>
            <a:r>
              <a:rPr lang="pt-BR" dirty="0"/>
              <a:t>Resfriamento:</a:t>
            </a:r>
          </a:p>
        </p:txBody>
      </p:sp>
      <p:sp>
        <p:nvSpPr>
          <p:cNvPr id="15" name="Retângulo 14">
            <a:extLst>
              <a:ext uri="{FF2B5EF4-FFF2-40B4-BE49-F238E27FC236}">
                <a16:creationId xmlns:a16="http://schemas.microsoft.com/office/drawing/2014/main" id="{94EDC30D-492C-47C9-B50A-F3AE73008A29}"/>
              </a:ext>
            </a:extLst>
          </p:cNvPr>
          <p:cNvSpPr/>
          <p:nvPr/>
        </p:nvSpPr>
        <p:spPr>
          <a:xfrm>
            <a:off x="6306014" y="4589950"/>
            <a:ext cx="2510373" cy="954107"/>
          </a:xfrm>
          <a:prstGeom prst="rect">
            <a:avLst/>
          </a:prstGeom>
        </p:spPr>
        <p:txBody>
          <a:bodyPr wrap="square">
            <a:spAutoFit/>
          </a:bodyPr>
          <a:lstStyle/>
          <a:p>
            <a:pPr algn="ctr"/>
            <a:r>
              <a:rPr lang="pt-BR" dirty="0"/>
              <a:t>Atmosfera neutra cuja função é evitar que a peça se oxide durante a etapa de resfriamento </a:t>
            </a:r>
          </a:p>
        </p:txBody>
      </p:sp>
      <p:pic>
        <p:nvPicPr>
          <p:cNvPr id="16" name="Imagem 15">
            <a:extLst>
              <a:ext uri="{FF2B5EF4-FFF2-40B4-BE49-F238E27FC236}">
                <a16:creationId xmlns:a16="http://schemas.microsoft.com/office/drawing/2014/main" id="{27213FDD-DC9B-4ABF-A0A1-579555ABAF74}"/>
              </a:ext>
            </a:extLst>
          </p:cNvPr>
          <p:cNvPicPr>
            <a:picLocks noChangeAspect="1"/>
          </p:cNvPicPr>
          <p:nvPr/>
        </p:nvPicPr>
        <p:blipFill>
          <a:blip r:embed="rId7"/>
          <a:stretch>
            <a:fillRect/>
          </a:stretch>
        </p:blipFill>
        <p:spPr>
          <a:xfrm>
            <a:off x="0" y="810892"/>
            <a:ext cx="853514" cy="542591"/>
          </a:xfrm>
          <a:prstGeom prst="rect">
            <a:avLst/>
          </a:prstGeom>
        </p:spPr>
      </p:pic>
      <p:pic>
        <p:nvPicPr>
          <p:cNvPr id="17" name="Imagem 16">
            <a:extLst>
              <a:ext uri="{FF2B5EF4-FFF2-40B4-BE49-F238E27FC236}">
                <a16:creationId xmlns:a16="http://schemas.microsoft.com/office/drawing/2014/main" id="{2E6DF722-61EE-4CB0-8CA9-423A460D1497}"/>
              </a:ext>
            </a:extLst>
          </p:cNvPr>
          <p:cNvPicPr>
            <a:picLocks noChangeAspect="1"/>
          </p:cNvPicPr>
          <p:nvPr/>
        </p:nvPicPr>
        <p:blipFill>
          <a:blip r:embed="rId8"/>
          <a:stretch>
            <a:fillRect/>
          </a:stretch>
        </p:blipFill>
        <p:spPr>
          <a:xfrm>
            <a:off x="8409904" y="836957"/>
            <a:ext cx="734096" cy="542591"/>
          </a:xfrm>
          <a:prstGeom prst="rect">
            <a:avLst/>
          </a:prstGeom>
        </p:spPr>
      </p:pic>
      <p:pic>
        <p:nvPicPr>
          <p:cNvPr id="18" name="Imagem 17">
            <a:extLst>
              <a:ext uri="{FF2B5EF4-FFF2-40B4-BE49-F238E27FC236}">
                <a16:creationId xmlns:a16="http://schemas.microsoft.com/office/drawing/2014/main" id="{0EF61151-D6DB-413F-9247-5D941FBC9556}"/>
              </a:ext>
            </a:extLst>
          </p:cNvPr>
          <p:cNvPicPr>
            <a:picLocks noChangeAspect="1"/>
          </p:cNvPicPr>
          <p:nvPr/>
        </p:nvPicPr>
        <p:blipFill>
          <a:blip r:embed="rId9"/>
          <a:stretch>
            <a:fillRect/>
          </a:stretch>
        </p:blipFill>
        <p:spPr>
          <a:xfrm>
            <a:off x="-82303" y="30099"/>
            <a:ext cx="1018120" cy="654298"/>
          </a:xfrm>
          <a:prstGeom prst="rect">
            <a:avLst/>
          </a:prstGeom>
        </p:spPr>
      </p:pic>
      <p:pic>
        <p:nvPicPr>
          <p:cNvPr id="20" name="Imagem 19">
            <a:extLst>
              <a:ext uri="{FF2B5EF4-FFF2-40B4-BE49-F238E27FC236}">
                <a16:creationId xmlns:a16="http://schemas.microsoft.com/office/drawing/2014/main" id="{F398E396-439A-4393-8D51-EAD4573B6118}"/>
              </a:ext>
            </a:extLst>
          </p:cNvPr>
          <p:cNvPicPr>
            <a:picLocks noChangeAspect="1"/>
          </p:cNvPicPr>
          <p:nvPr/>
        </p:nvPicPr>
        <p:blipFill>
          <a:blip r:embed="rId10"/>
          <a:stretch>
            <a:fillRect/>
          </a:stretch>
        </p:blipFill>
        <p:spPr>
          <a:xfrm>
            <a:off x="7788282" y="-37163"/>
            <a:ext cx="1298561" cy="394411"/>
          </a:xfrm>
          <a:prstGeom prst="rect">
            <a:avLst/>
          </a:prstGeom>
        </p:spPr>
      </p:pic>
      <p:sp>
        <p:nvSpPr>
          <p:cNvPr id="21" name="Retângulo 20">
            <a:extLst>
              <a:ext uri="{FF2B5EF4-FFF2-40B4-BE49-F238E27FC236}">
                <a16:creationId xmlns:a16="http://schemas.microsoft.com/office/drawing/2014/main" id="{B305D59E-57BB-4493-B20C-BD8F40E2A860}"/>
              </a:ext>
            </a:extLst>
          </p:cNvPr>
          <p:cNvSpPr/>
          <p:nvPr/>
        </p:nvSpPr>
        <p:spPr>
          <a:xfrm>
            <a:off x="1784747" y="-70849"/>
            <a:ext cx="1192955" cy="338554"/>
          </a:xfrm>
          <a:prstGeom prst="rect">
            <a:avLst/>
          </a:prstGeom>
        </p:spPr>
        <p:txBody>
          <a:bodyPr wrap="square">
            <a:spAutoFit/>
          </a:bodyPr>
          <a:lstStyle/>
          <a:p>
            <a:r>
              <a:rPr lang="pt-BR" sz="1600" b="1" dirty="0">
                <a:solidFill>
                  <a:srgbClr val="FF0000"/>
                </a:solidFill>
                <a:latin typeface="Arial" panose="020B0604020202020204" pitchFamily="34" charset="0"/>
              </a:rPr>
              <a:t>N2 + Água</a:t>
            </a:r>
            <a:endParaRPr lang="pt-BR" dirty="0">
              <a:solidFill>
                <a:srgbClr val="FF0000"/>
              </a:solidFill>
            </a:endParaRPr>
          </a:p>
        </p:txBody>
      </p:sp>
      <p:sp>
        <p:nvSpPr>
          <p:cNvPr id="22" name="Retângulo 21">
            <a:extLst>
              <a:ext uri="{FF2B5EF4-FFF2-40B4-BE49-F238E27FC236}">
                <a16:creationId xmlns:a16="http://schemas.microsoft.com/office/drawing/2014/main" id="{4AE522D5-4FB6-47C8-BED5-609DE930C00D}"/>
              </a:ext>
            </a:extLst>
          </p:cNvPr>
          <p:cNvSpPr/>
          <p:nvPr/>
        </p:nvSpPr>
        <p:spPr>
          <a:xfrm>
            <a:off x="3564406" y="-48568"/>
            <a:ext cx="1018120" cy="338554"/>
          </a:xfrm>
          <a:prstGeom prst="rect">
            <a:avLst/>
          </a:prstGeom>
        </p:spPr>
        <p:txBody>
          <a:bodyPr wrap="square">
            <a:spAutoFit/>
          </a:bodyPr>
          <a:lstStyle/>
          <a:p>
            <a:r>
              <a:rPr lang="pt-BR" sz="1600" b="1" dirty="0">
                <a:solidFill>
                  <a:srgbClr val="FF0000"/>
                </a:solidFill>
                <a:latin typeface="Arial" panose="020B0604020202020204" pitchFamily="34" charset="0"/>
              </a:rPr>
              <a:t>N2 + H2</a:t>
            </a:r>
            <a:endParaRPr lang="pt-BR" dirty="0">
              <a:solidFill>
                <a:srgbClr val="FF0000"/>
              </a:solidFill>
            </a:endParaRPr>
          </a:p>
        </p:txBody>
      </p:sp>
      <p:sp>
        <p:nvSpPr>
          <p:cNvPr id="23" name="Retângulo 22">
            <a:extLst>
              <a:ext uri="{FF2B5EF4-FFF2-40B4-BE49-F238E27FC236}">
                <a16:creationId xmlns:a16="http://schemas.microsoft.com/office/drawing/2014/main" id="{396E33C4-F361-4C0E-A885-B7EFC455E6F9}"/>
              </a:ext>
            </a:extLst>
          </p:cNvPr>
          <p:cNvSpPr/>
          <p:nvPr/>
        </p:nvSpPr>
        <p:spPr>
          <a:xfrm>
            <a:off x="5962426" y="28212"/>
            <a:ext cx="445956" cy="338554"/>
          </a:xfrm>
          <a:prstGeom prst="rect">
            <a:avLst/>
          </a:prstGeom>
        </p:spPr>
        <p:txBody>
          <a:bodyPr wrap="none">
            <a:spAutoFit/>
          </a:bodyPr>
          <a:lstStyle/>
          <a:p>
            <a:r>
              <a:rPr lang="pt-BR" sz="1600" b="1" dirty="0">
                <a:solidFill>
                  <a:srgbClr val="FF0000"/>
                </a:solidFill>
                <a:latin typeface="Arial" panose="020B0604020202020204" pitchFamily="34" charset="0"/>
              </a:rPr>
              <a:t>N2</a:t>
            </a:r>
            <a:endParaRPr lang="pt-BR" dirty="0">
              <a:solidFill>
                <a:srgbClr val="FF0000"/>
              </a:solidFill>
            </a:endParaRPr>
          </a:p>
        </p:txBody>
      </p:sp>
      <p:sp>
        <p:nvSpPr>
          <p:cNvPr id="27" name="Seta: para Baixo 26">
            <a:extLst>
              <a:ext uri="{FF2B5EF4-FFF2-40B4-BE49-F238E27FC236}">
                <a16:creationId xmlns:a16="http://schemas.microsoft.com/office/drawing/2014/main" id="{D9DB13BE-F8BA-4F38-8A59-181FCC6B27F4}"/>
              </a:ext>
            </a:extLst>
          </p:cNvPr>
          <p:cNvSpPr/>
          <p:nvPr/>
        </p:nvSpPr>
        <p:spPr>
          <a:xfrm>
            <a:off x="2228869" y="206634"/>
            <a:ext cx="103590" cy="7441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solidFill>
                <a:srgbClr val="FF0000"/>
              </a:solidFill>
            </a:endParaRPr>
          </a:p>
        </p:txBody>
      </p:sp>
      <p:sp>
        <p:nvSpPr>
          <p:cNvPr id="28" name="Seta: para Baixo 27">
            <a:extLst>
              <a:ext uri="{FF2B5EF4-FFF2-40B4-BE49-F238E27FC236}">
                <a16:creationId xmlns:a16="http://schemas.microsoft.com/office/drawing/2014/main" id="{27C2CBF0-258C-4016-BCCF-D6DB624EF97C}"/>
              </a:ext>
            </a:extLst>
          </p:cNvPr>
          <p:cNvSpPr/>
          <p:nvPr/>
        </p:nvSpPr>
        <p:spPr>
          <a:xfrm>
            <a:off x="4056389" y="366766"/>
            <a:ext cx="182106" cy="53125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9" name="Seta: para Baixo 28">
            <a:extLst>
              <a:ext uri="{FF2B5EF4-FFF2-40B4-BE49-F238E27FC236}">
                <a16:creationId xmlns:a16="http://schemas.microsoft.com/office/drawing/2014/main" id="{ACB8003B-40B8-4854-8EF7-F4D261164D75}"/>
              </a:ext>
            </a:extLst>
          </p:cNvPr>
          <p:cNvSpPr/>
          <p:nvPr/>
        </p:nvSpPr>
        <p:spPr>
          <a:xfrm rot="19038032">
            <a:off x="6506924" y="221444"/>
            <a:ext cx="180304" cy="97840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0" name="Seta: para Baixo 29">
            <a:extLst>
              <a:ext uri="{FF2B5EF4-FFF2-40B4-BE49-F238E27FC236}">
                <a16:creationId xmlns:a16="http://schemas.microsoft.com/office/drawing/2014/main" id="{55E743AE-C4AF-4A52-B745-482C41C201C6}"/>
              </a:ext>
            </a:extLst>
          </p:cNvPr>
          <p:cNvSpPr/>
          <p:nvPr/>
        </p:nvSpPr>
        <p:spPr>
          <a:xfrm rot="2615324">
            <a:off x="5587514" y="195194"/>
            <a:ext cx="193183" cy="97840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88465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3BF86A-9426-40F4-A0E9-A33B9E96CF08}"/>
              </a:ext>
            </a:extLst>
          </p:cNvPr>
          <p:cNvSpPr>
            <a:spLocks noGrp="1"/>
          </p:cNvSpPr>
          <p:nvPr>
            <p:ph type="title"/>
          </p:nvPr>
        </p:nvSpPr>
        <p:spPr>
          <a:xfrm>
            <a:off x="486983" y="300731"/>
            <a:ext cx="7886700" cy="1325563"/>
          </a:xfrm>
        </p:spPr>
        <p:txBody>
          <a:bodyPr/>
          <a:lstStyle/>
          <a:p>
            <a:r>
              <a:rPr lang="pt-BR" dirty="0">
                <a:effectLst>
                  <a:outerShdw blurRad="38100" dist="38100" dir="2700000" algn="tl">
                    <a:srgbClr val="000000">
                      <a:alpha val="43137"/>
                    </a:srgbClr>
                  </a:outerShdw>
                </a:effectLst>
              </a:rPr>
              <a:t>Operações complementares</a:t>
            </a:r>
          </a:p>
        </p:txBody>
      </p:sp>
      <p:sp>
        <p:nvSpPr>
          <p:cNvPr id="8" name="Retângulo 7">
            <a:extLst>
              <a:ext uri="{FF2B5EF4-FFF2-40B4-BE49-F238E27FC236}">
                <a16:creationId xmlns:a16="http://schemas.microsoft.com/office/drawing/2014/main" id="{575ADD43-225F-4A0F-BBF6-F212196C783F}"/>
              </a:ext>
            </a:extLst>
          </p:cNvPr>
          <p:cNvSpPr/>
          <p:nvPr/>
        </p:nvSpPr>
        <p:spPr>
          <a:xfrm>
            <a:off x="180305" y="966913"/>
            <a:ext cx="9144000" cy="1200329"/>
          </a:xfrm>
          <a:prstGeom prst="rect">
            <a:avLst/>
          </a:prstGeom>
        </p:spPr>
        <p:txBody>
          <a:bodyPr wrap="square">
            <a:spAutoFit/>
          </a:bodyPr>
          <a:lstStyle/>
          <a:p>
            <a:r>
              <a:rPr lang="pt-BR" sz="1800" dirty="0"/>
              <a:t>Nem sempre a produção de peças por metalurgia do pó termina na</a:t>
            </a:r>
          </a:p>
          <a:p>
            <a:r>
              <a:rPr lang="pt-BR" sz="1800" dirty="0"/>
              <a:t>operação de sinterização. Operações complementares são frequentemente</a:t>
            </a:r>
          </a:p>
          <a:p>
            <a:r>
              <a:rPr lang="pt-BR" sz="1800" dirty="0"/>
              <a:t>aplicadas com os seguintes objetivos: conferir melhor acabamento; maior precisão</a:t>
            </a:r>
          </a:p>
          <a:p>
            <a:r>
              <a:rPr lang="pt-BR" sz="1800" dirty="0"/>
              <a:t>dimensional às peças; melhor densidade, dureza e resistência mecânica; etc.</a:t>
            </a:r>
          </a:p>
        </p:txBody>
      </p:sp>
      <p:sp>
        <p:nvSpPr>
          <p:cNvPr id="9" name="Retângulo 8">
            <a:extLst>
              <a:ext uri="{FF2B5EF4-FFF2-40B4-BE49-F238E27FC236}">
                <a16:creationId xmlns:a16="http://schemas.microsoft.com/office/drawing/2014/main" id="{4208469B-DA7F-41B4-8B67-F2B6F67650CE}"/>
              </a:ext>
            </a:extLst>
          </p:cNvPr>
          <p:cNvSpPr/>
          <p:nvPr/>
        </p:nvSpPr>
        <p:spPr>
          <a:xfrm>
            <a:off x="218941" y="2422824"/>
            <a:ext cx="1653017" cy="369332"/>
          </a:xfrm>
          <a:prstGeom prst="rect">
            <a:avLst/>
          </a:prstGeom>
        </p:spPr>
        <p:txBody>
          <a:bodyPr wrap="none">
            <a:spAutoFit/>
          </a:bodyPr>
          <a:lstStyle/>
          <a:p>
            <a:pPr marL="285750" indent="-285750">
              <a:buFont typeface="Arial" panose="020B0604020202020204" pitchFamily="34" charset="0"/>
              <a:buChar char="•"/>
            </a:pPr>
            <a:r>
              <a:rPr lang="pt-BR" sz="1800" dirty="0"/>
              <a:t>Calibragem</a:t>
            </a:r>
          </a:p>
        </p:txBody>
      </p:sp>
      <p:sp>
        <p:nvSpPr>
          <p:cNvPr id="11" name="Retângulo 10">
            <a:extLst>
              <a:ext uri="{FF2B5EF4-FFF2-40B4-BE49-F238E27FC236}">
                <a16:creationId xmlns:a16="http://schemas.microsoft.com/office/drawing/2014/main" id="{2D73E052-876B-4D27-8965-A7E3ECA17404}"/>
              </a:ext>
            </a:extLst>
          </p:cNvPr>
          <p:cNvSpPr/>
          <p:nvPr/>
        </p:nvSpPr>
        <p:spPr>
          <a:xfrm>
            <a:off x="218941" y="2851824"/>
            <a:ext cx="2024913" cy="369332"/>
          </a:xfrm>
          <a:prstGeom prst="rect">
            <a:avLst/>
          </a:prstGeom>
        </p:spPr>
        <p:txBody>
          <a:bodyPr wrap="none">
            <a:spAutoFit/>
          </a:bodyPr>
          <a:lstStyle/>
          <a:p>
            <a:pPr marL="285750" indent="-285750">
              <a:buFont typeface="Arial" panose="020B0604020202020204" pitchFamily="34" charset="0"/>
              <a:buChar char="•"/>
            </a:pPr>
            <a:r>
              <a:rPr lang="pt-BR" sz="1800" dirty="0"/>
              <a:t>Recompressão</a:t>
            </a:r>
          </a:p>
        </p:txBody>
      </p:sp>
      <p:sp>
        <p:nvSpPr>
          <p:cNvPr id="12" name="Retângulo 11">
            <a:extLst>
              <a:ext uri="{FF2B5EF4-FFF2-40B4-BE49-F238E27FC236}">
                <a16:creationId xmlns:a16="http://schemas.microsoft.com/office/drawing/2014/main" id="{D0AE0C48-DE20-4CA6-80E3-66270ECD139C}"/>
              </a:ext>
            </a:extLst>
          </p:cNvPr>
          <p:cNvSpPr/>
          <p:nvPr/>
        </p:nvSpPr>
        <p:spPr>
          <a:xfrm>
            <a:off x="218941" y="3292072"/>
            <a:ext cx="2704587" cy="369332"/>
          </a:xfrm>
          <a:prstGeom prst="rect">
            <a:avLst/>
          </a:prstGeom>
        </p:spPr>
        <p:txBody>
          <a:bodyPr wrap="none">
            <a:spAutoFit/>
          </a:bodyPr>
          <a:lstStyle/>
          <a:p>
            <a:pPr marL="285750" indent="-285750">
              <a:buFont typeface="Arial" panose="020B0604020202020204" pitchFamily="34" charset="0"/>
              <a:buChar char="•"/>
            </a:pPr>
            <a:r>
              <a:rPr lang="pt-BR" sz="1800" dirty="0"/>
              <a:t>Tratamentos térmicos</a:t>
            </a:r>
          </a:p>
        </p:txBody>
      </p:sp>
      <p:sp>
        <p:nvSpPr>
          <p:cNvPr id="13" name="Retângulo 12">
            <a:extLst>
              <a:ext uri="{FF2B5EF4-FFF2-40B4-BE49-F238E27FC236}">
                <a16:creationId xmlns:a16="http://schemas.microsoft.com/office/drawing/2014/main" id="{42114615-3300-4513-A2C2-5BCD25BC7896}"/>
              </a:ext>
            </a:extLst>
          </p:cNvPr>
          <p:cNvSpPr/>
          <p:nvPr/>
        </p:nvSpPr>
        <p:spPr>
          <a:xfrm>
            <a:off x="218941" y="3689915"/>
            <a:ext cx="1511952" cy="369332"/>
          </a:xfrm>
          <a:prstGeom prst="rect">
            <a:avLst/>
          </a:prstGeom>
        </p:spPr>
        <p:txBody>
          <a:bodyPr wrap="none">
            <a:spAutoFit/>
          </a:bodyPr>
          <a:lstStyle/>
          <a:p>
            <a:pPr marL="285750" indent="-285750">
              <a:buFont typeface="Arial" panose="020B0604020202020204" pitchFamily="34" charset="0"/>
              <a:buChar char="•"/>
            </a:pPr>
            <a:r>
              <a:rPr lang="pt-BR" sz="1800" dirty="0"/>
              <a:t>Usinagem</a:t>
            </a:r>
          </a:p>
        </p:txBody>
      </p:sp>
      <p:sp>
        <p:nvSpPr>
          <p:cNvPr id="14" name="Retângulo 13">
            <a:extLst>
              <a:ext uri="{FF2B5EF4-FFF2-40B4-BE49-F238E27FC236}">
                <a16:creationId xmlns:a16="http://schemas.microsoft.com/office/drawing/2014/main" id="{4B544280-F839-4353-B46B-8EB8F9BB5F55}"/>
              </a:ext>
            </a:extLst>
          </p:cNvPr>
          <p:cNvSpPr/>
          <p:nvPr/>
        </p:nvSpPr>
        <p:spPr>
          <a:xfrm>
            <a:off x="218941" y="4150367"/>
            <a:ext cx="1473480" cy="369332"/>
          </a:xfrm>
          <a:prstGeom prst="rect">
            <a:avLst/>
          </a:prstGeom>
        </p:spPr>
        <p:txBody>
          <a:bodyPr wrap="none">
            <a:spAutoFit/>
          </a:bodyPr>
          <a:lstStyle/>
          <a:p>
            <a:pPr marL="285750" indent="-285750">
              <a:buFont typeface="Arial" panose="020B0604020202020204" pitchFamily="34" charset="0"/>
              <a:buChar char="•"/>
            </a:pPr>
            <a:r>
              <a:rPr lang="pt-BR" sz="1800" dirty="0"/>
              <a:t>Infiltração</a:t>
            </a:r>
          </a:p>
        </p:txBody>
      </p:sp>
      <p:sp>
        <p:nvSpPr>
          <p:cNvPr id="15" name="Retângulo 14">
            <a:extLst>
              <a:ext uri="{FF2B5EF4-FFF2-40B4-BE49-F238E27FC236}">
                <a16:creationId xmlns:a16="http://schemas.microsoft.com/office/drawing/2014/main" id="{E4150CE0-6907-446F-8C92-3CF0B917086B}"/>
              </a:ext>
            </a:extLst>
          </p:cNvPr>
          <p:cNvSpPr/>
          <p:nvPr/>
        </p:nvSpPr>
        <p:spPr>
          <a:xfrm>
            <a:off x="218941" y="4637168"/>
            <a:ext cx="1819729" cy="369332"/>
          </a:xfrm>
          <a:prstGeom prst="rect">
            <a:avLst/>
          </a:prstGeom>
        </p:spPr>
        <p:txBody>
          <a:bodyPr wrap="none">
            <a:spAutoFit/>
          </a:bodyPr>
          <a:lstStyle/>
          <a:p>
            <a:pPr marL="285750" indent="-285750">
              <a:buFont typeface="Arial" panose="020B0604020202020204" pitchFamily="34" charset="0"/>
              <a:buChar char="•"/>
            </a:pPr>
            <a:r>
              <a:rPr lang="pt-BR" sz="1800" dirty="0"/>
              <a:t>Impregnação</a:t>
            </a:r>
          </a:p>
        </p:txBody>
      </p:sp>
    </p:spTree>
    <p:extLst>
      <p:ext uri="{BB962C8B-B14F-4D97-AF65-F5344CB8AC3E}">
        <p14:creationId xmlns:p14="http://schemas.microsoft.com/office/powerpoint/2010/main" val="2198046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5"/>
          <p:cNvSpPr txBox="1"/>
          <p:nvPr/>
        </p:nvSpPr>
        <p:spPr>
          <a:xfrm>
            <a:off x="-4046525" y="6387668"/>
            <a:ext cx="38862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b="0" i="0" u="none" strike="noStrike" cap="none">
                <a:solidFill>
                  <a:schemeClr val="dk1"/>
                </a:solidFill>
                <a:latin typeface="Calibri"/>
                <a:ea typeface="Calibri"/>
                <a:cs typeface="Calibri"/>
                <a:sym typeface="Calibri"/>
              </a:rPr>
              <a:t>Legenda da imagem</a:t>
            </a:r>
            <a:endParaRPr sz="1100">
              <a:solidFill>
                <a:schemeClr val="dk1"/>
              </a:solidFill>
              <a:latin typeface="Calibri"/>
              <a:ea typeface="Calibri"/>
              <a:cs typeface="Calibri"/>
              <a:sym typeface="Calibri"/>
            </a:endParaRPr>
          </a:p>
        </p:txBody>
      </p:sp>
      <p:sp>
        <p:nvSpPr>
          <p:cNvPr id="111" name="Google Shape;111;p5"/>
          <p:cNvSpPr txBox="1"/>
          <p:nvPr/>
        </p:nvSpPr>
        <p:spPr>
          <a:xfrm>
            <a:off x="847075" y="423525"/>
            <a:ext cx="6353100" cy="7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
          <p:cNvSpPr txBox="1"/>
          <p:nvPr/>
        </p:nvSpPr>
        <p:spPr>
          <a:xfrm>
            <a:off x="515900" y="423525"/>
            <a:ext cx="7688700" cy="11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4400" dirty="0">
                <a:solidFill>
                  <a:srgbClr val="75818B"/>
                </a:solidFill>
                <a:effectLst>
                  <a:outerShdw blurRad="38100" dist="38100" dir="2700000" algn="tl">
                    <a:srgbClr val="000000">
                      <a:alpha val="43137"/>
                    </a:srgbClr>
                  </a:outerShdw>
                </a:effectLst>
              </a:rPr>
              <a:t>Vantagens</a:t>
            </a:r>
            <a:endParaRPr sz="4400" dirty="0">
              <a:solidFill>
                <a:srgbClr val="75818B"/>
              </a:solidFill>
              <a:effectLst>
                <a:outerShdw blurRad="38100" dist="38100" dir="2700000" algn="tl">
                  <a:srgbClr val="000000">
                    <a:alpha val="43137"/>
                  </a:srgbClr>
                </a:outerShdw>
              </a:effectLst>
            </a:endParaRPr>
          </a:p>
        </p:txBody>
      </p:sp>
      <p:sp>
        <p:nvSpPr>
          <p:cNvPr id="113" name="Google Shape;113;p5"/>
          <p:cNvSpPr txBox="1"/>
          <p:nvPr/>
        </p:nvSpPr>
        <p:spPr>
          <a:xfrm>
            <a:off x="135450" y="1327650"/>
            <a:ext cx="8873100" cy="42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800"/>
              <a:t>  A metalurgia do pó possui vantagens como, por exemplo:</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pt-BR" sz="1800"/>
              <a:t>O maior aproveitamento de material ( geração de baixos índices de resíduos entre 5% a 10% em peso) devido ao fato de não necessitar de processos de usinagem para dar acabamento às peças. </a:t>
            </a:r>
            <a:endParaRPr sz="1800"/>
          </a:p>
          <a:p>
            <a:pPr marL="457200" lvl="0" indent="0" algn="l" rtl="0">
              <a:spcBef>
                <a:spcPts val="0"/>
              </a:spcBef>
              <a:spcAft>
                <a:spcPts val="0"/>
              </a:spcAft>
              <a:buNone/>
            </a:pPr>
            <a:endParaRPr sz="1800"/>
          </a:p>
          <a:p>
            <a:pPr marL="457200" lvl="0" indent="-342900" algn="l" rtl="0">
              <a:spcBef>
                <a:spcPts val="0"/>
              </a:spcBef>
              <a:spcAft>
                <a:spcPts val="0"/>
              </a:spcAft>
              <a:buSzPts val="1800"/>
              <a:buChar char="-"/>
            </a:pPr>
            <a:r>
              <a:rPr lang="pt-BR" sz="1800"/>
              <a:t>Possibilidade de produção em massa.</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pt-BR" sz="1800"/>
              <a:t>Flexibilidade maior para formulação da composição das ligas e permitir uma excelente tolerância dimensional.</a:t>
            </a:r>
            <a:endParaRPr sz="1800"/>
          </a:p>
        </p:txBody>
      </p:sp>
      <p:pic>
        <p:nvPicPr>
          <p:cNvPr id="114" name="Google Shape;114;p5"/>
          <p:cNvPicPr preferRelativeResize="0"/>
          <p:nvPr/>
        </p:nvPicPr>
        <p:blipFill>
          <a:blip r:embed="rId3">
            <a:alphaModFix/>
          </a:blip>
          <a:stretch>
            <a:fillRect/>
          </a:stretch>
        </p:blipFill>
        <p:spPr>
          <a:xfrm>
            <a:off x="1493250" y="4793250"/>
            <a:ext cx="2561625" cy="1401100"/>
          </a:xfrm>
          <a:prstGeom prst="rect">
            <a:avLst/>
          </a:prstGeom>
          <a:noFill/>
          <a:ln>
            <a:noFill/>
          </a:ln>
        </p:spPr>
      </p:pic>
      <p:pic>
        <p:nvPicPr>
          <p:cNvPr id="115" name="Google Shape;115;p5"/>
          <p:cNvPicPr preferRelativeResize="0"/>
          <p:nvPr/>
        </p:nvPicPr>
        <p:blipFill>
          <a:blip r:embed="rId4">
            <a:alphaModFix/>
          </a:blip>
          <a:stretch>
            <a:fillRect/>
          </a:stretch>
        </p:blipFill>
        <p:spPr>
          <a:xfrm>
            <a:off x="4571988" y="4079800"/>
            <a:ext cx="2162175" cy="2114550"/>
          </a:xfrm>
          <a:prstGeom prst="rect">
            <a:avLst/>
          </a:prstGeom>
          <a:noFill/>
          <a:ln>
            <a:noFill/>
          </a:ln>
        </p:spPr>
      </p:pic>
    </p:spTree>
    <p:extLst>
      <p:ext uri="{BB962C8B-B14F-4D97-AF65-F5344CB8AC3E}">
        <p14:creationId xmlns:p14="http://schemas.microsoft.com/office/powerpoint/2010/main" val="331531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txBox="1">
            <a:spLocks noGrp="1"/>
          </p:cNvSpPr>
          <p:nvPr>
            <p:ph type="title" idx="4294967295"/>
          </p:nvPr>
        </p:nvSpPr>
        <p:spPr>
          <a:xfrm>
            <a:off x="456550" y="532247"/>
            <a:ext cx="7886700" cy="90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5818B"/>
              </a:buClr>
              <a:buSzPts val="4400"/>
              <a:buFont typeface="Arial"/>
              <a:buNone/>
            </a:pPr>
            <a:r>
              <a:rPr lang="pt-BR" sz="4400" b="1" dirty="0">
                <a:solidFill>
                  <a:srgbClr val="75818B"/>
                </a:solidFill>
                <a:effectLst>
                  <a:outerShdw blurRad="38100" dist="38100" dir="2700000" algn="tl">
                    <a:srgbClr val="000000">
                      <a:alpha val="43137"/>
                    </a:srgbClr>
                  </a:outerShdw>
                </a:effectLst>
              </a:rPr>
              <a:t>Restrições e Desvantagens</a:t>
            </a:r>
            <a:endParaRPr sz="4400" b="1" dirty="0">
              <a:solidFill>
                <a:srgbClr val="75818B"/>
              </a:solidFill>
              <a:effectLst>
                <a:outerShdw blurRad="38100" dist="38100" dir="2700000" algn="tl">
                  <a:srgbClr val="000000">
                    <a:alpha val="43137"/>
                  </a:srgbClr>
                </a:outerShdw>
              </a:effectLst>
              <a:sym typeface="Arial"/>
            </a:endParaRPr>
          </a:p>
        </p:txBody>
      </p:sp>
      <p:sp>
        <p:nvSpPr>
          <p:cNvPr id="121" name="Google Shape;121;p6"/>
          <p:cNvSpPr txBox="1"/>
          <p:nvPr/>
        </p:nvSpPr>
        <p:spPr>
          <a:xfrm>
            <a:off x="1077686" y="5867187"/>
            <a:ext cx="6988628"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100">
                <a:solidFill>
                  <a:schemeClr val="dk1"/>
                </a:solidFill>
                <a:latin typeface="Calibri"/>
                <a:ea typeface="Calibri"/>
                <a:cs typeface="Calibri"/>
                <a:sym typeface="Calibri"/>
              </a:rPr>
              <a:t>Legenda da imagem</a:t>
            </a:r>
            <a:endParaRPr sz="1100">
              <a:solidFill>
                <a:schemeClr val="dk1"/>
              </a:solidFill>
              <a:latin typeface="Calibri"/>
              <a:ea typeface="Calibri"/>
              <a:cs typeface="Calibri"/>
              <a:sym typeface="Calibri"/>
            </a:endParaRPr>
          </a:p>
        </p:txBody>
      </p:sp>
      <p:sp>
        <p:nvSpPr>
          <p:cNvPr id="122" name="Google Shape;122;p6"/>
          <p:cNvSpPr txBox="1"/>
          <p:nvPr/>
        </p:nvSpPr>
        <p:spPr>
          <a:xfrm>
            <a:off x="347400" y="1561675"/>
            <a:ext cx="8796600" cy="392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a:t> </a:t>
            </a:r>
            <a:r>
              <a:rPr lang="pt-BR" sz="1800"/>
              <a:t>As principais restrições e desvantagens do processo são:  </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pt-BR" sz="1800"/>
              <a:t>A necessidade de ferramental especial ( matriz,prensas e fornos para sinterização)</a:t>
            </a:r>
            <a:endParaRPr sz="1800"/>
          </a:p>
          <a:p>
            <a:pPr marL="457200" lvl="0" indent="-342900" algn="l" rtl="0">
              <a:spcBef>
                <a:spcPts val="0"/>
              </a:spcBef>
              <a:spcAft>
                <a:spcPts val="0"/>
              </a:spcAft>
              <a:buSzPts val="1800"/>
              <a:buChar char="-"/>
            </a:pPr>
            <a:r>
              <a:rPr lang="pt-BR" sz="1800"/>
              <a:t>Dificuldade para a eliminação da porosidade</a:t>
            </a:r>
            <a:endParaRPr sz="1800"/>
          </a:p>
          <a:p>
            <a:pPr marL="457200" lvl="0" indent="-342900" algn="l" rtl="0">
              <a:spcBef>
                <a:spcPts val="0"/>
              </a:spcBef>
              <a:spcAft>
                <a:spcPts val="0"/>
              </a:spcAft>
              <a:buSzPts val="1800"/>
              <a:buChar char="-"/>
            </a:pPr>
            <a:r>
              <a:rPr lang="pt-BR" sz="1800"/>
              <a:t>Dificuldade no controle da oxidação dos pós metálicos</a:t>
            </a:r>
            <a:endParaRPr sz="1800"/>
          </a:p>
          <a:p>
            <a:pPr marL="457200" lvl="0" indent="-342900" algn="l" rtl="0">
              <a:spcBef>
                <a:spcPts val="0"/>
              </a:spcBef>
              <a:spcAft>
                <a:spcPts val="0"/>
              </a:spcAft>
              <a:buSzPts val="1800"/>
              <a:buChar char="-"/>
            </a:pPr>
            <a:r>
              <a:rPr lang="pt-BR" sz="1800"/>
              <a:t>Cuidados especiais pois alguns pós possuem elevada reatividade com o ambiente (oxigênio e umidade)</a:t>
            </a:r>
            <a:endParaRPr sz="1800"/>
          </a:p>
          <a:p>
            <a:pPr marL="457200" lvl="0" indent="-342900" algn="l" rtl="0">
              <a:spcBef>
                <a:spcPts val="0"/>
              </a:spcBef>
              <a:spcAft>
                <a:spcPts val="0"/>
              </a:spcAft>
              <a:buSzPts val="1800"/>
              <a:buChar char="-"/>
            </a:pPr>
            <a:r>
              <a:rPr lang="pt-BR" sz="1800"/>
              <a:t>A limitaçao no tamanho máximo das peças produzidas em até no máximo 15kg a 20 kg.</a:t>
            </a:r>
            <a:endParaRPr sz="1800"/>
          </a:p>
        </p:txBody>
      </p:sp>
      <p:pic>
        <p:nvPicPr>
          <p:cNvPr id="123" name="Google Shape;123;p6"/>
          <p:cNvPicPr preferRelativeResize="0"/>
          <p:nvPr/>
        </p:nvPicPr>
        <p:blipFill>
          <a:blip r:embed="rId3">
            <a:alphaModFix/>
          </a:blip>
          <a:stretch>
            <a:fillRect/>
          </a:stretch>
        </p:blipFill>
        <p:spPr>
          <a:xfrm>
            <a:off x="3582825" y="4866975"/>
            <a:ext cx="2021875" cy="1166125"/>
          </a:xfrm>
          <a:prstGeom prst="rect">
            <a:avLst/>
          </a:prstGeom>
          <a:noFill/>
          <a:ln>
            <a:noFill/>
          </a:ln>
        </p:spPr>
      </p:pic>
      <p:pic>
        <p:nvPicPr>
          <p:cNvPr id="124" name="Google Shape;124;p6"/>
          <p:cNvPicPr preferRelativeResize="0"/>
          <p:nvPr/>
        </p:nvPicPr>
        <p:blipFill>
          <a:blip r:embed="rId4">
            <a:alphaModFix/>
          </a:blip>
          <a:stretch>
            <a:fillRect/>
          </a:stretch>
        </p:blipFill>
        <p:spPr>
          <a:xfrm>
            <a:off x="5604700" y="4369200"/>
            <a:ext cx="2738550" cy="1862000"/>
          </a:xfrm>
          <a:prstGeom prst="rect">
            <a:avLst/>
          </a:prstGeom>
          <a:noFill/>
          <a:ln>
            <a:noFill/>
          </a:ln>
        </p:spPr>
      </p:pic>
      <p:pic>
        <p:nvPicPr>
          <p:cNvPr id="125" name="Google Shape;125;p6"/>
          <p:cNvPicPr preferRelativeResize="0"/>
          <p:nvPr/>
        </p:nvPicPr>
        <p:blipFill>
          <a:blip r:embed="rId5">
            <a:alphaModFix/>
          </a:blip>
          <a:stretch>
            <a:fillRect/>
          </a:stretch>
        </p:blipFill>
        <p:spPr>
          <a:xfrm>
            <a:off x="995525" y="4866975"/>
            <a:ext cx="2587325" cy="1364225"/>
          </a:xfrm>
          <a:prstGeom prst="rect">
            <a:avLst/>
          </a:prstGeom>
          <a:noFill/>
          <a:ln>
            <a:noFill/>
          </a:ln>
        </p:spPr>
      </p:pic>
    </p:spTree>
    <p:extLst>
      <p:ext uri="{BB962C8B-B14F-4D97-AF65-F5344CB8AC3E}">
        <p14:creationId xmlns:p14="http://schemas.microsoft.com/office/powerpoint/2010/main" val="3712596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818B"/>
              </a:buClr>
              <a:buSzPts val="4400"/>
              <a:buFont typeface="Arial"/>
              <a:buNone/>
            </a:pPr>
            <a:r>
              <a:rPr lang="pt-BR" dirty="0">
                <a:effectLst>
                  <a:outerShdw blurRad="38100" dist="38100" dir="2700000" algn="tl">
                    <a:srgbClr val="000000">
                      <a:alpha val="43137"/>
                    </a:srgbClr>
                  </a:outerShdw>
                </a:effectLst>
              </a:rPr>
              <a:t>Índice</a:t>
            </a:r>
            <a:endParaRPr dirty="0">
              <a:effectLst>
                <a:outerShdw blurRad="38100" dist="38100" dir="2700000" algn="tl">
                  <a:srgbClr val="000000">
                    <a:alpha val="43137"/>
                  </a:srgbClr>
                </a:outerShdw>
              </a:effectLst>
            </a:endParaRPr>
          </a:p>
        </p:txBody>
      </p:sp>
      <p:sp>
        <p:nvSpPr>
          <p:cNvPr id="59" name="Google Shape;59;p2"/>
          <p:cNvSpPr txBox="1">
            <a:spLocks noGrp="1"/>
          </p:cNvSpPr>
          <p:nvPr>
            <p:ph type="body" idx="1"/>
          </p:nvPr>
        </p:nvSpPr>
        <p:spPr>
          <a:xfrm>
            <a:off x="628650" y="1405358"/>
            <a:ext cx="7886700" cy="435133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Arial" panose="020B0604020202020204" pitchFamily="34" charset="0"/>
              <a:buChar char="•"/>
            </a:pPr>
            <a:r>
              <a:rPr lang="pt-BR" sz="2400" dirty="0" smtClean="0">
                <a:solidFill>
                  <a:schemeClr val="dk1"/>
                </a:solidFill>
                <a:latin typeface="Arial"/>
                <a:ea typeface="Arial"/>
                <a:cs typeface="Arial"/>
                <a:sym typeface="Arial"/>
              </a:rPr>
              <a:t>Introdução – 3.</a:t>
            </a:r>
            <a:endParaRPr dirty="0"/>
          </a:p>
          <a:p>
            <a:pPr marL="342900" marR="0" lvl="0" indent="-342900" algn="l" rtl="0">
              <a:lnSpc>
                <a:spcPct val="90000"/>
              </a:lnSpc>
              <a:spcBef>
                <a:spcPts val="1000"/>
              </a:spcBef>
              <a:spcAft>
                <a:spcPts val="0"/>
              </a:spcAft>
              <a:buClr>
                <a:schemeClr val="dk1"/>
              </a:buClr>
              <a:buSzPts val="2400"/>
              <a:buFont typeface="Arial" panose="020B0604020202020204" pitchFamily="34" charset="0"/>
              <a:buChar char="•"/>
            </a:pPr>
            <a:endParaRPr lang="pt-BR" sz="2400" dirty="0" smtClean="0">
              <a:solidFill>
                <a:schemeClr val="dk1"/>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panose="020B0604020202020204" pitchFamily="34" charset="0"/>
              <a:buChar char="•"/>
            </a:pPr>
            <a:r>
              <a:rPr lang="pt-BR" sz="2400" dirty="0" smtClean="0">
                <a:solidFill>
                  <a:schemeClr val="dk1"/>
                </a:solidFill>
                <a:latin typeface="Arial"/>
                <a:ea typeface="Arial"/>
                <a:cs typeface="Arial"/>
                <a:sym typeface="Arial"/>
              </a:rPr>
              <a:t>História – 4.</a:t>
            </a:r>
            <a:endParaRPr dirty="0"/>
          </a:p>
          <a:p>
            <a:pPr marL="342900" marR="0" lvl="0" indent="-342900" algn="l" rtl="0">
              <a:lnSpc>
                <a:spcPct val="90000"/>
              </a:lnSpc>
              <a:spcBef>
                <a:spcPts val="1000"/>
              </a:spcBef>
              <a:spcAft>
                <a:spcPts val="0"/>
              </a:spcAft>
              <a:buClr>
                <a:schemeClr val="dk1"/>
              </a:buClr>
              <a:buSzPts val="2400"/>
              <a:buFont typeface="Arial" panose="020B0604020202020204" pitchFamily="34" charset="0"/>
              <a:buChar char="•"/>
            </a:pPr>
            <a:endParaRPr lang="pt-BR" sz="2400" dirty="0" smtClean="0">
              <a:solidFill>
                <a:schemeClr val="dk1"/>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panose="020B0604020202020204" pitchFamily="34" charset="0"/>
              <a:buChar char="•"/>
            </a:pPr>
            <a:r>
              <a:rPr lang="pt-BR" sz="2400" dirty="0" smtClean="0">
                <a:solidFill>
                  <a:schemeClr val="dk1"/>
                </a:solidFill>
                <a:latin typeface="Arial"/>
                <a:ea typeface="Arial"/>
                <a:cs typeface="Arial"/>
                <a:sym typeface="Arial"/>
              </a:rPr>
              <a:t>Etapas </a:t>
            </a:r>
            <a:r>
              <a:rPr lang="pt-BR" sz="2400" dirty="0">
                <a:solidFill>
                  <a:schemeClr val="dk1"/>
                </a:solidFill>
                <a:latin typeface="Arial"/>
                <a:ea typeface="Arial"/>
                <a:cs typeface="Arial"/>
                <a:sym typeface="Arial"/>
              </a:rPr>
              <a:t>do </a:t>
            </a:r>
            <a:r>
              <a:rPr lang="pt-BR" sz="2400" dirty="0" smtClean="0">
                <a:solidFill>
                  <a:schemeClr val="dk1"/>
                </a:solidFill>
                <a:latin typeface="Arial"/>
                <a:ea typeface="Arial"/>
                <a:cs typeface="Arial"/>
                <a:sym typeface="Arial"/>
              </a:rPr>
              <a:t>processo – 5 a 16.</a:t>
            </a:r>
            <a:endParaRPr dirty="0"/>
          </a:p>
          <a:p>
            <a:pPr marL="342900" marR="0" lvl="0" indent="-342900" algn="l" rtl="0">
              <a:lnSpc>
                <a:spcPct val="90000"/>
              </a:lnSpc>
              <a:spcBef>
                <a:spcPts val="1000"/>
              </a:spcBef>
              <a:spcAft>
                <a:spcPts val="0"/>
              </a:spcAft>
              <a:buClr>
                <a:srgbClr val="75818B"/>
              </a:buClr>
              <a:buSzPts val="2400"/>
              <a:buFont typeface="Arial" panose="020B0604020202020204" pitchFamily="34" charset="0"/>
              <a:buChar char="•"/>
            </a:pPr>
            <a:endParaRPr lang="pt-BR" sz="2400" dirty="0" smtClean="0">
              <a:solidFill>
                <a:schemeClr val="dk1"/>
              </a:solidFill>
            </a:endParaRPr>
          </a:p>
          <a:p>
            <a:pPr marL="342900" marR="0" lvl="0" indent="-342900" algn="l" rtl="0">
              <a:lnSpc>
                <a:spcPct val="90000"/>
              </a:lnSpc>
              <a:spcBef>
                <a:spcPts val="1000"/>
              </a:spcBef>
              <a:spcAft>
                <a:spcPts val="0"/>
              </a:spcAft>
              <a:buClr>
                <a:srgbClr val="75818B"/>
              </a:buClr>
              <a:buSzPts val="2400"/>
              <a:buFont typeface="Arial" panose="020B0604020202020204" pitchFamily="34" charset="0"/>
              <a:buChar char="•"/>
            </a:pPr>
            <a:r>
              <a:rPr lang="pt-BR" sz="2400" dirty="0" smtClean="0">
                <a:solidFill>
                  <a:schemeClr val="dk1"/>
                </a:solidFill>
              </a:rPr>
              <a:t>C</a:t>
            </a:r>
            <a:r>
              <a:rPr lang="pt-BR" sz="2400" dirty="0" smtClean="0">
                <a:solidFill>
                  <a:schemeClr val="dk1"/>
                </a:solidFill>
                <a:latin typeface="Arial"/>
                <a:ea typeface="Arial"/>
                <a:cs typeface="Arial"/>
                <a:sym typeface="Arial"/>
              </a:rPr>
              <a:t>omplementos – 17 em diante.</a:t>
            </a:r>
            <a:endParaRPr sz="2400"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36331" y="227374"/>
            <a:ext cx="7227276" cy="1200329"/>
          </a:xfrm>
          <a:prstGeom prst="rect">
            <a:avLst/>
          </a:prstGeom>
          <a:noFill/>
        </p:spPr>
        <p:txBody>
          <a:bodyPr wrap="square" rtlCol="0">
            <a:spAutoFit/>
          </a:bodyPr>
          <a:lstStyle/>
          <a:p>
            <a:r>
              <a:rPr lang="pt-BR" sz="3600" dirty="0" smtClean="0">
                <a:solidFill>
                  <a:srgbClr val="75818B"/>
                </a:solidFill>
                <a:effectLst>
                  <a:outerShdw blurRad="38100" dist="38100" dir="2700000" algn="tl">
                    <a:srgbClr val="000000">
                      <a:alpha val="43137"/>
                    </a:srgbClr>
                  </a:outerShdw>
                </a:effectLst>
              </a:rPr>
              <a:t>Filtros </a:t>
            </a:r>
            <a:r>
              <a:rPr lang="pt-BR" sz="3600" dirty="0" err="1" smtClean="0">
                <a:solidFill>
                  <a:srgbClr val="75818B"/>
                </a:solidFill>
                <a:effectLst>
                  <a:outerShdw blurRad="38100" dist="38100" dir="2700000" algn="tl">
                    <a:srgbClr val="000000">
                      <a:alpha val="43137"/>
                    </a:srgbClr>
                  </a:outerShdw>
                </a:effectLst>
              </a:rPr>
              <a:t>sinterizados</a:t>
            </a:r>
            <a:r>
              <a:rPr lang="pt-BR" sz="3600" dirty="0" smtClean="0">
                <a:solidFill>
                  <a:srgbClr val="75818B"/>
                </a:solidFill>
                <a:effectLst>
                  <a:outerShdw blurRad="38100" dist="38100" dir="2700000" algn="tl">
                    <a:srgbClr val="000000">
                      <a:alpha val="43137"/>
                    </a:srgbClr>
                  </a:outerShdw>
                </a:effectLst>
              </a:rPr>
              <a:t> e mancais </a:t>
            </a:r>
            <a:r>
              <a:rPr lang="pt-BR" sz="3600" dirty="0" err="1" smtClean="0">
                <a:solidFill>
                  <a:srgbClr val="75818B"/>
                </a:solidFill>
                <a:effectLst>
                  <a:outerShdw blurRad="38100" dist="38100" dir="2700000" algn="tl">
                    <a:srgbClr val="000000">
                      <a:alpha val="43137"/>
                    </a:srgbClr>
                  </a:outerShdw>
                </a:effectLst>
              </a:rPr>
              <a:t>autolubrificantes</a:t>
            </a:r>
            <a:r>
              <a:rPr lang="pt-BR" sz="3600" dirty="0" smtClean="0">
                <a:solidFill>
                  <a:srgbClr val="75818B"/>
                </a:solidFill>
                <a:effectLst>
                  <a:outerShdw blurRad="38100" dist="38100" dir="2700000" algn="tl">
                    <a:srgbClr val="000000">
                      <a:alpha val="43137"/>
                    </a:srgbClr>
                  </a:outerShdw>
                </a:effectLst>
              </a:rPr>
              <a:t>.</a:t>
            </a:r>
            <a:endParaRPr lang="pt-BR" sz="3600" dirty="0">
              <a:solidFill>
                <a:srgbClr val="75818B"/>
              </a:solidFill>
              <a:effectLst>
                <a:outerShdw blurRad="38100" dist="38100" dir="2700000" algn="tl">
                  <a:srgbClr val="000000">
                    <a:alpha val="43137"/>
                  </a:srgbClr>
                </a:outerShdw>
              </a:effectLst>
            </a:endParaRPr>
          </a:p>
        </p:txBody>
      </p:sp>
      <p:sp>
        <p:nvSpPr>
          <p:cNvPr id="3" name="CaixaDeTexto 2"/>
          <p:cNvSpPr txBox="1"/>
          <p:nvPr/>
        </p:nvSpPr>
        <p:spPr>
          <a:xfrm>
            <a:off x="422031" y="1961396"/>
            <a:ext cx="4097215" cy="1815882"/>
          </a:xfrm>
          <a:prstGeom prst="rect">
            <a:avLst/>
          </a:prstGeom>
          <a:noFill/>
        </p:spPr>
        <p:txBody>
          <a:bodyPr wrap="square" rtlCol="0">
            <a:spAutoFit/>
          </a:bodyPr>
          <a:lstStyle/>
          <a:p>
            <a:pPr marL="285750" indent="-285750">
              <a:buFont typeface="Arial" panose="020B0604020202020204" pitchFamily="34" charset="0"/>
              <a:buChar char="•"/>
            </a:pPr>
            <a:r>
              <a:rPr lang="pt-BR" dirty="0" smtClean="0"/>
              <a:t>São feitos através de varias camadas de partículas arredondadas/esféricas de pós metálicos de variados tamanhos de grãos.</a:t>
            </a:r>
          </a:p>
          <a:p>
            <a:pPr marL="285750" indent="-285750">
              <a:buFont typeface="Arial" panose="020B0604020202020204" pitchFamily="34" charset="0"/>
              <a:buChar char="•"/>
            </a:pPr>
            <a:endParaRPr lang="pt-BR" dirty="0" smtClean="0"/>
          </a:p>
          <a:p>
            <a:pPr marL="285750" indent="-285750">
              <a:buFont typeface="Arial" panose="020B0604020202020204" pitchFamily="34" charset="0"/>
              <a:buChar char="•"/>
            </a:pPr>
            <a:r>
              <a:rPr lang="pt-BR" dirty="0" smtClean="0"/>
              <a:t>Muito utilizado para filtrar gazes, líquidos, óleos combustíveis minerais e minerais, abafador de ruídos, e válvula corta chamas.</a:t>
            </a:r>
            <a:endParaRPr lang="pt-BR" dirty="0"/>
          </a:p>
          <a:p>
            <a:endParaRPr lang="pt-BR" dirty="0"/>
          </a:p>
        </p:txBody>
      </p:sp>
      <p:pic>
        <p:nvPicPr>
          <p:cNvPr id="5" name="Imagem 4"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34" y="3678776"/>
            <a:ext cx="3094892" cy="2305739"/>
          </a:xfrm>
          <a:prstGeom prst="rect">
            <a:avLst/>
          </a:prstGeom>
        </p:spPr>
      </p:pic>
      <p:sp>
        <p:nvSpPr>
          <p:cNvPr id="6" name="CaixaDeTexto 5"/>
          <p:cNvSpPr txBox="1"/>
          <p:nvPr/>
        </p:nvSpPr>
        <p:spPr>
          <a:xfrm>
            <a:off x="646234" y="1558760"/>
            <a:ext cx="2875085" cy="307777"/>
          </a:xfrm>
          <a:prstGeom prst="rect">
            <a:avLst/>
          </a:prstGeom>
          <a:noFill/>
        </p:spPr>
        <p:txBody>
          <a:bodyPr wrap="square" rtlCol="0">
            <a:spAutoFit/>
          </a:bodyPr>
          <a:lstStyle/>
          <a:p>
            <a:r>
              <a:rPr lang="pt-BR" dirty="0" smtClean="0">
                <a:effectLst>
                  <a:outerShdw blurRad="38100" dist="38100" dir="2700000" algn="tl">
                    <a:srgbClr val="000000">
                      <a:alpha val="43137"/>
                    </a:srgbClr>
                  </a:outerShdw>
                </a:effectLst>
              </a:rPr>
              <a:t>Filtros:</a:t>
            </a:r>
            <a:endParaRPr lang="pt-BR" dirty="0">
              <a:effectLst>
                <a:outerShdw blurRad="38100" dist="38100" dir="2700000" algn="tl">
                  <a:srgbClr val="000000">
                    <a:alpha val="43137"/>
                  </a:srgbClr>
                </a:outerShdw>
              </a:effectLst>
            </a:endParaRPr>
          </a:p>
        </p:txBody>
      </p:sp>
      <p:sp>
        <p:nvSpPr>
          <p:cNvPr id="7" name="CaixaDeTexto 6"/>
          <p:cNvSpPr txBox="1"/>
          <p:nvPr/>
        </p:nvSpPr>
        <p:spPr>
          <a:xfrm>
            <a:off x="5416062" y="1558760"/>
            <a:ext cx="1934308" cy="307777"/>
          </a:xfrm>
          <a:prstGeom prst="rect">
            <a:avLst/>
          </a:prstGeom>
          <a:noFill/>
        </p:spPr>
        <p:txBody>
          <a:bodyPr wrap="square" rtlCol="0">
            <a:spAutoFit/>
          </a:bodyPr>
          <a:lstStyle/>
          <a:p>
            <a:r>
              <a:rPr lang="pt-BR" dirty="0" smtClean="0">
                <a:effectLst>
                  <a:outerShdw blurRad="38100" dist="38100" dir="2700000" algn="tl">
                    <a:srgbClr val="000000">
                      <a:alpha val="43137"/>
                    </a:srgbClr>
                  </a:outerShdw>
                </a:effectLst>
              </a:rPr>
              <a:t>Mancais:</a:t>
            </a:r>
            <a:endParaRPr lang="pt-BR" dirty="0">
              <a:effectLst>
                <a:outerShdw blurRad="38100" dist="38100" dir="2700000" algn="tl">
                  <a:srgbClr val="000000">
                    <a:alpha val="43137"/>
                  </a:srgbClr>
                </a:outerShdw>
              </a:effectLst>
            </a:endParaRPr>
          </a:p>
        </p:txBody>
      </p:sp>
      <p:sp>
        <p:nvSpPr>
          <p:cNvPr id="8" name="CaixaDeTexto 7"/>
          <p:cNvSpPr txBox="1"/>
          <p:nvPr/>
        </p:nvSpPr>
        <p:spPr>
          <a:xfrm>
            <a:off x="4976446" y="2066192"/>
            <a:ext cx="3578469" cy="1384995"/>
          </a:xfrm>
          <a:prstGeom prst="rect">
            <a:avLst/>
          </a:prstGeom>
          <a:noFill/>
        </p:spPr>
        <p:txBody>
          <a:bodyPr wrap="square" rtlCol="0">
            <a:spAutoFit/>
          </a:bodyPr>
          <a:lstStyle/>
          <a:p>
            <a:r>
              <a:rPr lang="pt-BR" dirty="0"/>
              <a:t>Mancais são elementos de máquinas que sevem para apoio fixo para </a:t>
            </a:r>
            <a:r>
              <a:rPr lang="pt-BR" dirty="0" smtClean="0"/>
              <a:t>eixos. Com uma certa porosidade, propicia a passagem do lubrificante contido no reservatório para a peça e mantem sua boa funcionalidade.</a:t>
            </a:r>
            <a:endParaRPr lang="pt-BR" dirty="0"/>
          </a:p>
        </p:txBody>
      </p:sp>
      <p:pic>
        <p:nvPicPr>
          <p:cNvPr id="9" name="Imagem 8" descr="Recorte de Te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446" y="3678776"/>
            <a:ext cx="1686927" cy="2305739"/>
          </a:xfrm>
          <a:prstGeom prst="rect">
            <a:avLst/>
          </a:prstGeom>
        </p:spPr>
      </p:pic>
      <p:pic>
        <p:nvPicPr>
          <p:cNvPr id="11" name="Imagem 10" descr="Recorte de Te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373" y="3678776"/>
            <a:ext cx="2082532" cy="2305739"/>
          </a:xfrm>
          <a:prstGeom prst="rect">
            <a:avLst/>
          </a:prstGeom>
        </p:spPr>
      </p:pic>
    </p:spTree>
    <p:extLst>
      <p:ext uri="{BB962C8B-B14F-4D97-AF65-F5344CB8AC3E}">
        <p14:creationId xmlns:p14="http://schemas.microsoft.com/office/powerpoint/2010/main" val="2775541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037493" y="2373922"/>
            <a:ext cx="6515099" cy="2062103"/>
          </a:xfrm>
          <a:prstGeom prst="rect">
            <a:avLst/>
          </a:prstGeom>
          <a:noFill/>
        </p:spPr>
        <p:txBody>
          <a:bodyPr wrap="square" rtlCol="0">
            <a:spAutoFit/>
          </a:bodyPr>
          <a:lstStyle/>
          <a:p>
            <a:r>
              <a:rPr lang="pt-BR" sz="3200" b="1" dirty="0"/>
              <a:t>EMC5224 – Metalurgia do Pó e Materiais </a:t>
            </a:r>
            <a:r>
              <a:rPr lang="pt-BR" sz="3200" b="1" dirty="0" smtClean="0"/>
              <a:t>Conjugados</a:t>
            </a:r>
          </a:p>
          <a:p>
            <a:endParaRPr lang="pt-BR" sz="3200" b="1" dirty="0"/>
          </a:p>
          <a:p>
            <a:r>
              <a:rPr lang="pt-BR" sz="3200" dirty="0"/>
              <a:t>Carga Horária: 54 horas – 3 aulas</a:t>
            </a:r>
          </a:p>
        </p:txBody>
      </p:sp>
      <p:sp>
        <p:nvSpPr>
          <p:cNvPr id="3" name="CaixaDeTexto 2"/>
          <p:cNvSpPr txBox="1"/>
          <p:nvPr/>
        </p:nvSpPr>
        <p:spPr>
          <a:xfrm>
            <a:off x="975946" y="597877"/>
            <a:ext cx="6453553" cy="830997"/>
          </a:xfrm>
          <a:prstGeom prst="rect">
            <a:avLst/>
          </a:prstGeom>
          <a:noFill/>
        </p:spPr>
        <p:txBody>
          <a:bodyPr wrap="square" rtlCol="0">
            <a:spAutoFit/>
          </a:bodyPr>
          <a:lstStyle/>
          <a:p>
            <a:r>
              <a:rPr lang="pt-BR" sz="4800" dirty="0" smtClean="0">
                <a:solidFill>
                  <a:srgbClr val="75818B"/>
                </a:solidFill>
                <a:effectLst>
                  <a:outerShdw blurRad="38100" dist="38100" dir="2700000" algn="tl">
                    <a:srgbClr val="000000">
                      <a:alpha val="43137"/>
                    </a:srgbClr>
                  </a:outerShdw>
                </a:effectLst>
              </a:rPr>
              <a:t>Matérias no currículo: </a:t>
            </a:r>
            <a:endParaRPr lang="pt-BR" sz="4800" dirty="0">
              <a:solidFill>
                <a:srgbClr val="75818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31120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a:spLocks noGrp="1"/>
          </p:cNvSpPr>
          <p:nvPr>
            <p:ph type="title"/>
          </p:nvPr>
        </p:nvSpPr>
        <p:spPr>
          <a:xfrm>
            <a:off x="629840" y="457200"/>
            <a:ext cx="8214901" cy="84789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75818B"/>
              </a:buClr>
              <a:buSzPts val="3200"/>
              <a:buFont typeface="Arial"/>
              <a:buNone/>
            </a:pPr>
            <a:r>
              <a:rPr lang="pt-BR" dirty="0">
                <a:effectLst>
                  <a:outerShdw blurRad="38100" dist="38100" dir="2700000" algn="tl">
                    <a:srgbClr val="000000">
                      <a:alpha val="43137"/>
                    </a:srgbClr>
                  </a:outerShdw>
                </a:effectLst>
              </a:rPr>
              <a:t>Fontes:</a:t>
            </a:r>
            <a:endParaRPr dirty="0">
              <a:effectLst>
                <a:outerShdw blurRad="38100" dist="38100" dir="2700000" algn="tl">
                  <a:srgbClr val="000000">
                    <a:alpha val="43137"/>
                  </a:srgbClr>
                </a:outerShdw>
              </a:effectLst>
            </a:endParaRPr>
          </a:p>
        </p:txBody>
      </p:sp>
      <p:sp>
        <p:nvSpPr>
          <p:cNvPr id="131" name="Google Shape;131;p8"/>
          <p:cNvSpPr txBox="1"/>
          <p:nvPr/>
        </p:nvSpPr>
        <p:spPr>
          <a:xfrm>
            <a:off x="839585" y="1537855"/>
            <a:ext cx="8121535" cy="47397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u="sng" dirty="0">
                <a:solidFill>
                  <a:schemeClr val="dk1"/>
                </a:solidFill>
                <a:latin typeface="Calibri"/>
                <a:ea typeface="Calibri"/>
                <a:cs typeface="Calibri"/>
                <a:sym typeface="Calibri"/>
                <a:hlinkClick r:id="rId3"/>
              </a:rPr>
              <a:t>https://www.ebah.com.br/content/ABAAAAaTUAG/sinterizacao-metalurgia-po</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pt-BR" sz="1800" u="sng" dirty="0">
                <a:solidFill>
                  <a:schemeClr val="dk1"/>
                </a:solidFill>
                <a:latin typeface="Calibri"/>
                <a:ea typeface="Calibri"/>
                <a:cs typeface="Calibri"/>
                <a:sym typeface="Calibri"/>
                <a:hlinkClick r:id="rId4"/>
              </a:rPr>
              <a:t>https://www.ebah.com.br/content/ABAAAAaTUAG/sinterizacao-metalurgia-po?part=2</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pt-BR" sz="1800" u="sng" dirty="0">
                <a:solidFill>
                  <a:schemeClr val="dk1"/>
                </a:solidFill>
                <a:latin typeface="Calibri"/>
                <a:ea typeface="Calibri"/>
                <a:cs typeface="Calibri"/>
                <a:sym typeface="Calibri"/>
                <a:hlinkClick r:id="rId5"/>
              </a:rPr>
              <a:t>https://slideplayer.com.br/slide/3814940/</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pt-BR" sz="1800" u="sng" dirty="0">
                <a:solidFill>
                  <a:schemeClr val="dk1"/>
                </a:solidFill>
                <a:latin typeface="Calibri"/>
                <a:ea typeface="Calibri"/>
                <a:cs typeface="Calibri"/>
                <a:sym typeface="Calibri"/>
                <a:hlinkClick r:id="rId6"/>
              </a:rPr>
              <a:t>https://www.ebah.com.br/content/ABAAAAWa8AG/apresentacao-metalurgia-po</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pt-BR" sz="1800" u="sng" dirty="0">
                <a:solidFill>
                  <a:schemeClr val="dk1"/>
                </a:solidFill>
                <a:latin typeface="Calibri"/>
                <a:ea typeface="Calibri"/>
                <a:cs typeface="Calibri"/>
                <a:sym typeface="Calibri"/>
                <a:hlinkClick r:id="rId7"/>
              </a:rPr>
              <a:t>https://edisciplinas.usp.br/pluginfile.php/1371724/mod_resource/content/1/Slides%20Metalurgia%20do%20P%C3%B3.pdf</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u="sng" dirty="0">
              <a:solidFill>
                <a:schemeClr val="dk1"/>
              </a:solidFill>
              <a:latin typeface="Calibri"/>
              <a:ea typeface="Calibri"/>
              <a:cs typeface="Calibri"/>
              <a:sym typeface="Calibri"/>
            </a:endParaRPr>
          </a:p>
          <a:p>
            <a:r>
              <a:rPr lang="pt-BR" sz="1500" u="sng" dirty="0">
                <a:solidFill>
                  <a:srgbClr val="196DC3"/>
                </a:solidFill>
              </a:rPr>
              <a:t>Telecurso </a:t>
            </a:r>
            <a:r>
              <a:rPr lang="pt-BR" sz="1500" u="sng" dirty="0" smtClean="0">
                <a:solidFill>
                  <a:srgbClr val="196DC3"/>
                </a:solidFill>
              </a:rPr>
              <a:t>2000. </a:t>
            </a:r>
            <a:r>
              <a:rPr lang="pt-BR" sz="1500" u="sng" dirty="0">
                <a:solidFill>
                  <a:srgbClr val="196DC3"/>
                </a:solidFill>
              </a:rPr>
              <a:t>Processos de </a:t>
            </a:r>
            <a:r>
              <a:rPr lang="pt-BR" sz="1500" u="sng" dirty="0" smtClean="0">
                <a:solidFill>
                  <a:srgbClr val="196DC3"/>
                </a:solidFill>
              </a:rPr>
              <a:t>Fabricação - Aula nº65: Metalurgia </a:t>
            </a:r>
            <a:r>
              <a:rPr lang="pt-BR" sz="1500" u="sng" dirty="0">
                <a:solidFill>
                  <a:srgbClr val="196DC3"/>
                </a:solidFill>
              </a:rPr>
              <a:t>do </a:t>
            </a:r>
            <a:r>
              <a:rPr lang="pt-BR" sz="1500" u="sng" dirty="0" smtClean="0">
                <a:solidFill>
                  <a:srgbClr val="196DC3"/>
                </a:solidFill>
              </a:rPr>
              <a:t>pó.</a:t>
            </a:r>
            <a:endParaRPr lang="pt-BR" sz="1500" u="sng" dirty="0">
              <a:solidFill>
                <a:srgbClr val="196DC3"/>
              </a:solidFill>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894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a:spLocks noGrp="1"/>
          </p:cNvSpPr>
          <p:nvPr>
            <p:ph type="body" idx="1"/>
          </p:nvPr>
        </p:nvSpPr>
        <p:spPr>
          <a:xfrm>
            <a:off x="193637" y="1398588"/>
            <a:ext cx="8756726" cy="355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5818B"/>
              </a:buClr>
              <a:buSzPts val="2000"/>
              <a:buFont typeface="Arial"/>
              <a:buNone/>
            </a:pPr>
            <a:r>
              <a:rPr lang="pt-BR"/>
              <a:t>Contato</a:t>
            </a:r>
            <a:endParaRPr/>
          </a:p>
        </p:txBody>
      </p:sp>
      <p:sp>
        <p:nvSpPr>
          <p:cNvPr id="143" name="Google Shape;143;p9"/>
          <p:cNvSpPr txBox="1">
            <a:spLocks noGrp="1"/>
          </p:cNvSpPr>
          <p:nvPr>
            <p:ph type="body" idx="2"/>
          </p:nvPr>
        </p:nvSpPr>
        <p:spPr>
          <a:xfrm>
            <a:off x="193637" y="1825782"/>
            <a:ext cx="8756727" cy="355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5818B"/>
              </a:buClr>
              <a:buSzPts val="1600"/>
              <a:buFont typeface="Arial"/>
              <a:buNone/>
            </a:pPr>
            <a:r>
              <a:rPr lang="pt-BR"/>
              <a:t>E-mail: seunome@email.com</a:t>
            </a:r>
            <a:endParaRPr/>
          </a:p>
        </p:txBody>
      </p:sp>
      <p:sp>
        <p:nvSpPr>
          <p:cNvPr id="144" name="Google Shape;144;p9"/>
          <p:cNvSpPr txBox="1">
            <a:spLocks noGrp="1"/>
          </p:cNvSpPr>
          <p:nvPr>
            <p:ph type="body" idx="3"/>
          </p:nvPr>
        </p:nvSpPr>
        <p:spPr>
          <a:xfrm>
            <a:off x="193636" y="2196068"/>
            <a:ext cx="8756727" cy="36187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5818B"/>
              </a:buClr>
              <a:buSzPts val="1600"/>
              <a:buFont typeface="Arial"/>
              <a:buNone/>
            </a:pPr>
            <a:r>
              <a:rPr lang="pt-BR"/>
              <a:t>Telefone: (xx) xxxx-xxxx</a:t>
            </a:r>
            <a:endParaRPr/>
          </a:p>
        </p:txBody>
      </p:sp>
      <p:sp>
        <p:nvSpPr>
          <p:cNvPr id="145" name="Google Shape;145;p9"/>
          <p:cNvSpPr txBox="1">
            <a:spLocks noGrp="1"/>
          </p:cNvSpPr>
          <p:nvPr>
            <p:ph type="body" idx="4"/>
          </p:nvPr>
        </p:nvSpPr>
        <p:spPr>
          <a:xfrm>
            <a:off x="193636" y="2587483"/>
            <a:ext cx="8756727" cy="25838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5818B"/>
              </a:buClr>
              <a:buSzPts val="1600"/>
              <a:buFont typeface="Arial"/>
              <a:buNone/>
            </a:pPr>
            <a:r>
              <a:rPr lang="pt-BR"/>
              <a:t>Site: www.site.com.br</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818B"/>
              </a:buClr>
              <a:buSzPts val="4400"/>
              <a:buFont typeface="Arial"/>
              <a:buNone/>
            </a:pPr>
            <a:r>
              <a:rPr lang="pt-BR" dirty="0">
                <a:effectLst>
                  <a:outerShdw blurRad="38100" dist="38100" dir="2700000" algn="tl">
                    <a:srgbClr val="000000">
                      <a:alpha val="43137"/>
                    </a:srgbClr>
                  </a:outerShdw>
                </a:effectLst>
              </a:rPr>
              <a:t>Introdução</a:t>
            </a:r>
            <a:endParaRPr dirty="0">
              <a:effectLst>
                <a:outerShdw blurRad="38100" dist="38100" dir="2700000" algn="tl">
                  <a:srgbClr val="000000">
                    <a:alpha val="43137"/>
                  </a:srgbClr>
                </a:outerShdw>
              </a:effectLst>
            </a:endParaRPr>
          </a:p>
        </p:txBody>
      </p:sp>
      <p:sp>
        <p:nvSpPr>
          <p:cNvPr id="65" name="Google Shape;65;p3"/>
          <p:cNvSpPr txBox="1">
            <a:spLocks noGrp="1"/>
          </p:cNvSpPr>
          <p:nvPr>
            <p:ph type="body" idx="1"/>
          </p:nvPr>
        </p:nvSpPr>
        <p:spPr>
          <a:xfrm>
            <a:off x="628650" y="1446922"/>
            <a:ext cx="78867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75818B"/>
              </a:buClr>
              <a:buSzPts val="2400"/>
              <a:buFont typeface="Arial"/>
              <a:buNone/>
            </a:pPr>
            <a:r>
              <a:rPr lang="pt-BR"/>
              <a:t/>
            </a:r>
            <a:br>
              <a:rPr lang="pt-BR"/>
            </a:br>
            <a:r>
              <a:rPr lang="pt-BR"/>
              <a:t>- </a:t>
            </a:r>
            <a:r>
              <a:rPr lang="pt-BR" sz="1800"/>
              <a:t>A tecnologia metalúrgica possui um histórico longo de desenolvimento correndo  em paralelo com a evolução tecnológica do ser humano.</a:t>
            </a:r>
            <a:endParaRPr sz="1800"/>
          </a:p>
          <a:p>
            <a:pPr marL="0" marR="0" lvl="0" indent="0" algn="l" rtl="0">
              <a:lnSpc>
                <a:spcPct val="90000"/>
              </a:lnSpc>
              <a:spcBef>
                <a:spcPts val="1000"/>
              </a:spcBef>
              <a:spcAft>
                <a:spcPts val="0"/>
              </a:spcAft>
              <a:buClr>
                <a:srgbClr val="75818B"/>
              </a:buClr>
              <a:buSzPts val="2400"/>
              <a:buFont typeface="Arial"/>
              <a:buNone/>
            </a:pPr>
            <a:r>
              <a:rPr lang="pt-BR" sz="1800"/>
              <a:t>- A importância desta classe de materiais se deve ao fato de muitas ligas possuírem boa relação entre propriedades e custo e também por serem recicláveis.</a:t>
            </a:r>
            <a:endParaRPr sz="1800"/>
          </a:p>
          <a:p>
            <a:pPr marL="0" marR="0" lvl="0" indent="0" algn="l" rtl="0">
              <a:lnSpc>
                <a:spcPct val="90000"/>
              </a:lnSpc>
              <a:spcBef>
                <a:spcPts val="1000"/>
              </a:spcBef>
              <a:spcAft>
                <a:spcPts val="0"/>
              </a:spcAft>
              <a:buClr>
                <a:srgbClr val="75818B"/>
              </a:buClr>
              <a:buSzPts val="2400"/>
              <a:buFont typeface="Arial"/>
              <a:buNone/>
            </a:pPr>
            <a:r>
              <a:rPr lang="pt-BR" sz="1800"/>
              <a:t>- A Metalurgia do Pó (conhecido também como sinterização), pode ser definida como uma tecnologia na qual, um pó ou uma mistura dos pós metálicos se transformam em peças sólidas sem a necessidade do processo de fusão, mas apenas pelo uso de pressão e calor baseado em um processo conhecido com sinterização ( um “ tratamento térmico” onde as partículas metálicas são aglutinadas e consolidadas por processos de difusão sem que ocorra a fusão do material). </a:t>
            </a:r>
            <a:endParaRPr sz="18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818B"/>
              </a:buClr>
              <a:buSzPts val="4400"/>
              <a:buFont typeface="Arial"/>
              <a:buNone/>
            </a:pPr>
            <a:r>
              <a:rPr lang="pt-BR" dirty="0">
                <a:effectLst>
                  <a:outerShdw blurRad="38100" dist="38100" dir="2700000" algn="tl">
                    <a:srgbClr val="000000">
                      <a:alpha val="43137"/>
                    </a:srgbClr>
                  </a:outerShdw>
                </a:effectLst>
              </a:rPr>
              <a:t>História </a:t>
            </a:r>
            <a:endParaRPr dirty="0">
              <a:effectLst>
                <a:outerShdw blurRad="38100" dist="38100" dir="2700000" algn="tl">
                  <a:srgbClr val="000000">
                    <a:alpha val="43137"/>
                  </a:srgbClr>
                </a:outerShdw>
              </a:effectLst>
            </a:endParaRPr>
          </a:p>
        </p:txBody>
      </p:sp>
      <p:sp>
        <p:nvSpPr>
          <p:cNvPr id="71" name="Google Shape;71;p4"/>
          <p:cNvSpPr txBox="1">
            <a:spLocks noGrp="1"/>
          </p:cNvSpPr>
          <p:nvPr>
            <p:ph type="body" idx="1"/>
          </p:nvPr>
        </p:nvSpPr>
        <p:spPr>
          <a:xfrm>
            <a:off x="628650" y="1364729"/>
            <a:ext cx="7886700" cy="4351338"/>
          </a:xfrm>
          <a:prstGeom prst="rect">
            <a:avLst/>
          </a:prstGeom>
          <a:noFill/>
          <a:ln>
            <a:noFill/>
          </a:ln>
        </p:spPr>
        <p:txBody>
          <a:bodyPr spcFirstLastPara="1" wrap="square" lIns="91425" tIns="45700" rIns="91425" bIns="45700" anchor="t" anchorCtr="0">
            <a:noAutofit/>
          </a:bodyPr>
          <a:lstStyle/>
          <a:p>
            <a:pPr algn="just" eaLnBrk="1" hangingPunct="1">
              <a:lnSpc>
                <a:spcPct val="80000"/>
              </a:lnSpc>
              <a:buFontTx/>
              <a:buNone/>
              <a:defRPr/>
            </a:pPr>
            <a:r>
              <a:rPr lang="pt-BR" altLang="pt-BR" sz="1800" dirty="0"/>
              <a:t>• 3000 AC - Egito – Armas de aglomerado de pó de Ferro</a:t>
            </a:r>
          </a:p>
          <a:p>
            <a:pPr algn="just" eaLnBrk="1" hangingPunct="1">
              <a:lnSpc>
                <a:spcPct val="80000"/>
              </a:lnSpc>
              <a:buFontTx/>
              <a:buNone/>
              <a:defRPr/>
            </a:pPr>
            <a:endParaRPr lang="pt-BR" altLang="pt-BR" sz="1800" dirty="0" smtClean="0"/>
          </a:p>
          <a:p>
            <a:pPr algn="just" eaLnBrk="1" hangingPunct="1">
              <a:lnSpc>
                <a:spcPct val="80000"/>
              </a:lnSpc>
              <a:buFontTx/>
              <a:buNone/>
              <a:defRPr/>
            </a:pPr>
            <a:r>
              <a:rPr lang="pt-BR" altLang="pt-BR" sz="1800" dirty="0" smtClean="0"/>
              <a:t>• </a:t>
            </a:r>
            <a:r>
              <a:rPr lang="pt-BR" altLang="pt-BR" sz="1800" dirty="0"/>
              <a:t>300 DC - Índia - Coluna de 6,5 t de pó de Ferro reduzido </a:t>
            </a:r>
          </a:p>
          <a:p>
            <a:pPr algn="just" eaLnBrk="1" hangingPunct="1">
              <a:lnSpc>
                <a:spcPct val="80000"/>
              </a:lnSpc>
              <a:buFontTx/>
              <a:buNone/>
              <a:defRPr/>
            </a:pPr>
            <a:endParaRPr lang="pt-BR" altLang="pt-BR" sz="1800" dirty="0" smtClean="0"/>
          </a:p>
          <a:p>
            <a:pPr algn="just" eaLnBrk="1" hangingPunct="1">
              <a:lnSpc>
                <a:spcPct val="80000"/>
              </a:lnSpc>
              <a:buFontTx/>
              <a:buNone/>
              <a:defRPr/>
            </a:pPr>
            <a:r>
              <a:rPr lang="pt-BR" altLang="pt-BR" sz="1800" dirty="0" smtClean="0"/>
              <a:t>• </a:t>
            </a:r>
            <a:r>
              <a:rPr lang="pt-BR" altLang="pt-BR" sz="1800" dirty="0"/>
              <a:t>1800’s - Consolidação do pó de Platina por trabalho a quente - Rússia e </a:t>
            </a:r>
            <a:endParaRPr lang="pt-BR" altLang="pt-BR" sz="1800" dirty="0" smtClean="0"/>
          </a:p>
          <a:p>
            <a:pPr algn="just" eaLnBrk="1" hangingPunct="1">
              <a:lnSpc>
                <a:spcPct val="80000"/>
              </a:lnSpc>
              <a:buFontTx/>
              <a:buNone/>
              <a:defRPr/>
            </a:pPr>
            <a:r>
              <a:rPr lang="pt-BR" altLang="pt-BR" sz="1800" dirty="0" smtClean="0"/>
              <a:t>Inglaterra</a:t>
            </a:r>
            <a:endParaRPr lang="pt-BR" altLang="pt-BR" sz="1800" dirty="0"/>
          </a:p>
          <a:p>
            <a:pPr algn="just" eaLnBrk="1" hangingPunct="1">
              <a:lnSpc>
                <a:spcPct val="80000"/>
              </a:lnSpc>
              <a:buFontTx/>
              <a:buNone/>
              <a:defRPr/>
            </a:pPr>
            <a:endParaRPr lang="pt-BR" altLang="pt-BR" sz="1800" dirty="0" smtClean="0"/>
          </a:p>
          <a:p>
            <a:pPr algn="just" eaLnBrk="1" hangingPunct="1">
              <a:lnSpc>
                <a:spcPct val="80000"/>
              </a:lnSpc>
              <a:buFontTx/>
              <a:buNone/>
              <a:defRPr/>
            </a:pPr>
            <a:r>
              <a:rPr lang="pt-BR" altLang="pt-BR" sz="1800" dirty="0" smtClean="0"/>
              <a:t>• </a:t>
            </a:r>
            <a:r>
              <a:rPr lang="pt-BR" altLang="pt-BR" sz="1800" dirty="0"/>
              <a:t>1905 - Filamentos de Carbono (4 lumens/W)</a:t>
            </a:r>
          </a:p>
          <a:p>
            <a:pPr algn="just" eaLnBrk="1" hangingPunct="1">
              <a:lnSpc>
                <a:spcPct val="80000"/>
              </a:lnSpc>
              <a:buFontTx/>
              <a:buNone/>
              <a:defRPr/>
            </a:pPr>
            <a:endParaRPr lang="pt-BR" altLang="pt-BR" sz="1800" dirty="0" smtClean="0"/>
          </a:p>
          <a:p>
            <a:pPr algn="just" eaLnBrk="1" hangingPunct="1">
              <a:lnSpc>
                <a:spcPct val="80000"/>
              </a:lnSpc>
              <a:buFontTx/>
              <a:buNone/>
              <a:defRPr/>
            </a:pPr>
            <a:r>
              <a:rPr lang="pt-BR" altLang="pt-BR" sz="1800" dirty="0" smtClean="0"/>
              <a:t>• </a:t>
            </a:r>
            <a:r>
              <a:rPr lang="pt-BR" altLang="pt-BR" sz="1800" dirty="0"/>
              <a:t>1910 - Filamentos de Tungstênio ( 8 lumens/W)</a:t>
            </a:r>
          </a:p>
          <a:p>
            <a:pPr algn="just" eaLnBrk="1" hangingPunct="1">
              <a:lnSpc>
                <a:spcPct val="80000"/>
              </a:lnSpc>
              <a:buFontTx/>
              <a:buNone/>
              <a:defRPr/>
            </a:pPr>
            <a:endParaRPr lang="pt-BR" altLang="pt-BR" sz="1800" dirty="0" smtClean="0"/>
          </a:p>
          <a:p>
            <a:pPr algn="just" eaLnBrk="1" hangingPunct="1">
              <a:lnSpc>
                <a:spcPct val="80000"/>
              </a:lnSpc>
              <a:buFontTx/>
              <a:buNone/>
              <a:defRPr/>
            </a:pPr>
            <a:r>
              <a:rPr lang="pt-BR" altLang="pt-BR" sz="1800" dirty="0" smtClean="0"/>
              <a:t>• </a:t>
            </a:r>
            <a:r>
              <a:rPr lang="pt-BR" altLang="pt-BR" sz="1800" dirty="0"/>
              <a:t>1930’s - Bronze poroso, Prata/Grafite e </a:t>
            </a:r>
            <a:r>
              <a:rPr lang="pt-BR" altLang="pt-BR" sz="1800" dirty="0" err="1"/>
              <a:t>Carbetos</a:t>
            </a:r>
            <a:endParaRPr lang="pt-BR" altLang="pt-BR" sz="1800" dirty="0"/>
          </a:p>
          <a:p>
            <a:pPr algn="just" eaLnBrk="1" hangingPunct="1">
              <a:lnSpc>
                <a:spcPct val="80000"/>
              </a:lnSpc>
              <a:buFontTx/>
              <a:buNone/>
              <a:defRPr/>
            </a:pPr>
            <a:endParaRPr lang="pt-BR" altLang="pt-BR" sz="1800" dirty="0" smtClean="0"/>
          </a:p>
          <a:p>
            <a:pPr algn="just" eaLnBrk="1" hangingPunct="1">
              <a:lnSpc>
                <a:spcPct val="80000"/>
              </a:lnSpc>
              <a:buFontTx/>
              <a:buNone/>
              <a:defRPr/>
            </a:pPr>
            <a:r>
              <a:rPr lang="pt-BR" altLang="pt-BR" sz="1800" dirty="0" smtClean="0"/>
              <a:t>• </a:t>
            </a:r>
            <a:r>
              <a:rPr lang="pt-BR" altLang="pt-BR" sz="1800" dirty="0"/>
              <a:t>1940’s - Ligas de Tungstênio, Ferro e metais refratários</a:t>
            </a:r>
          </a:p>
          <a:p>
            <a:pPr marL="63500" marR="0" lvl="0" algn="l" rtl="0">
              <a:lnSpc>
                <a:spcPct val="90000"/>
              </a:lnSpc>
              <a:spcBef>
                <a:spcPts val="1000"/>
              </a:spcBef>
              <a:spcAft>
                <a:spcPts val="0"/>
              </a:spcAft>
              <a:buSzPts val="1800"/>
            </a:pPr>
            <a:endParaRPr lang="pt-BR" sz="1800" dirty="0"/>
          </a:p>
          <a:p>
            <a:pPr marL="228600" marR="0" lvl="0" indent="-165100" algn="l" rtl="0">
              <a:lnSpc>
                <a:spcPct val="90000"/>
              </a:lnSpc>
              <a:spcBef>
                <a:spcPts val="1000"/>
              </a:spcBef>
              <a:spcAft>
                <a:spcPts val="0"/>
              </a:spcAft>
              <a:buSzPts val="1800"/>
              <a:buFont typeface="Arial"/>
              <a:buChar char="•"/>
            </a:pPr>
            <a:r>
              <a:rPr lang="pt-BR" sz="1800" dirty="0" smtClean="0">
                <a:solidFill>
                  <a:schemeClr val="tx2">
                    <a:lumMod val="50000"/>
                  </a:schemeClr>
                </a:solidFill>
              </a:rPr>
              <a:t>(não achamos embasamento para estudo)</a:t>
            </a:r>
            <a:endParaRPr sz="1800"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5a3dac3190_0_0"/>
          <p:cNvSpPr txBox="1">
            <a:spLocks noGrp="1"/>
          </p:cNvSpPr>
          <p:nvPr>
            <p:ph type="title"/>
          </p:nvPr>
        </p:nvSpPr>
        <p:spPr>
          <a:xfrm>
            <a:off x="628650" y="365126"/>
            <a:ext cx="7886700" cy="1325700"/>
          </a:xfrm>
          <a:prstGeom prst="rect">
            <a:avLst/>
          </a:prstGeom>
        </p:spPr>
        <p:txBody>
          <a:bodyPr spcFirstLastPara="1" wrap="square" lIns="91425" tIns="45700" rIns="91425" bIns="45700" anchor="t" anchorCtr="0">
            <a:noAutofit/>
          </a:bodyPr>
          <a:lstStyle/>
          <a:p>
            <a:pPr marL="0" lvl="0" indent="0" algn="ctr" rtl="0">
              <a:lnSpc>
                <a:spcPct val="80000"/>
              </a:lnSpc>
              <a:spcBef>
                <a:spcPts val="600"/>
              </a:spcBef>
              <a:spcAft>
                <a:spcPts val="0"/>
              </a:spcAft>
              <a:buClr>
                <a:schemeClr val="dk1"/>
              </a:buClr>
              <a:buSzPts val="1100"/>
              <a:buFont typeface="Arial"/>
              <a:buNone/>
            </a:pPr>
            <a:r>
              <a:rPr lang="pt-BR" sz="2400" b="0" dirty="0">
                <a:solidFill>
                  <a:srgbClr val="666666"/>
                </a:solidFill>
                <a:effectLst>
                  <a:outerShdw blurRad="38100" dist="38100" dir="2700000" algn="tl">
                    <a:srgbClr val="000000">
                      <a:alpha val="43137"/>
                    </a:srgbClr>
                  </a:outerShdw>
                </a:effectLst>
              </a:rPr>
              <a:t>PROCESSO DE FABRICAÇÃO</a:t>
            </a:r>
            <a:endParaRPr sz="2400" b="0" dirty="0">
              <a:solidFill>
                <a:srgbClr val="666666"/>
              </a:solidFill>
              <a:effectLst>
                <a:outerShdw blurRad="38100" dist="38100" dir="2700000" algn="tl">
                  <a:srgbClr val="000000">
                    <a:alpha val="43137"/>
                  </a:srgbClr>
                </a:outerShdw>
              </a:effectLst>
            </a:endParaRPr>
          </a:p>
          <a:p>
            <a:pPr marL="0" lvl="0" indent="0" algn="ctr" rtl="0">
              <a:lnSpc>
                <a:spcPct val="80000"/>
              </a:lnSpc>
              <a:spcBef>
                <a:spcPts val="600"/>
              </a:spcBef>
              <a:spcAft>
                <a:spcPts val="0"/>
              </a:spcAft>
              <a:buClr>
                <a:schemeClr val="dk1"/>
              </a:buClr>
              <a:buSzPts val="1100"/>
              <a:buFont typeface="Arial"/>
              <a:buNone/>
            </a:pPr>
            <a:r>
              <a:rPr lang="pt-BR" sz="2400" b="0" dirty="0">
                <a:solidFill>
                  <a:srgbClr val="666666"/>
                </a:solidFill>
                <a:effectLst>
                  <a:outerShdw blurRad="38100" dist="38100" dir="2700000" algn="tl">
                    <a:srgbClr val="000000">
                      <a:alpha val="43137"/>
                    </a:srgbClr>
                  </a:outerShdw>
                </a:effectLst>
              </a:rPr>
              <a:t>1ª ETAPA: OBTENÇÃO DO PÓ</a:t>
            </a:r>
            <a:endParaRPr sz="2400" b="0" dirty="0">
              <a:solidFill>
                <a:srgbClr val="666666"/>
              </a:solidFill>
              <a:effectLst>
                <a:outerShdw blurRad="38100" dist="38100" dir="2700000" algn="tl">
                  <a:srgbClr val="000000">
                    <a:alpha val="43137"/>
                  </a:srgbClr>
                </a:outerShdw>
              </a:effectLst>
            </a:endParaRPr>
          </a:p>
          <a:p>
            <a:pPr marL="0" lvl="0" indent="0" algn="ctr" rtl="0">
              <a:lnSpc>
                <a:spcPct val="80000"/>
              </a:lnSpc>
              <a:spcBef>
                <a:spcPts val="600"/>
              </a:spcBef>
              <a:spcAft>
                <a:spcPts val="0"/>
              </a:spcAft>
              <a:buClr>
                <a:schemeClr val="dk1"/>
              </a:buClr>
              <a:buSzPts val="1100"/>
              <a:buFont typeface="Arial"/>
              <a:buNone/>
            </a:pPr>
            <a:r>
              <a:rPr lang="pt-BR" sz="2400" b="0" dirty="0">
                <a:solidFill>
                  <a:srgbClr val="666666"/>
                </a:solidFill>
                <a:effectLst>
                  <a:outerShdw blurRad="38100" dist="38100" dir="2700000" algn="tl">
                    <a:srgbClr val="000000">
                      <a:alpha val="43137"/>
                    </a:srgbClr>
                  </a:outerShdw>
                </a:effectLst>
              </a:rPr>
              <a:t>Métodos: Atomização, Moagem ou Eletrólise</a:t>
            </a:r>
            <a:endParaRPr sz="2400" b="0" dirty="0">
              <a:solidFill>
                <a:srgbClr val="666666"/>
              </a:solidFill>
              <a:effectLst>
                <a:outerShdw blurRad="38100" dist="38100" dir="2700000" algn="tl">
                  <a:srgbClr val="000000">
                    <a:alpha val="43137"/>
                  </a:srgbClr>
                </a:outerShdw>
              </a:effectLst>
            </a:endParaRPr>
          </a:p>
          <a:p>
            <a:pPr marL="0" lvl="0" indent="0" algn="l" rtl="0">
              <a:spcBef>
                <a:spcPts val="0"/>
              </a:spcBef>
              <a:spcAft>
                <a:spcPts val="0"/>
              </a:spcAft>
              <a:buNone/>
            </a:pPr>
            <a:endParaRPr dirty="0">
              <a:effectLst>
                <a:outerShdw blurRad="38100" dist="38100" dir="2700000" algn="tl">
                  <a:srgbClr val="000000">
                    <a:alpha val="43137"/>
                  </a:srgbClr>
                </a:outerShdw>
              </a:effectLst>
            </a:endParaRPr>
          </a:p>
        </p:txBody>
      </p:sp>
      <p:sp>
        <p:nvSpPr>
          <p:cNvPr id="79" name="Google Shape;79;g5a3dac3190_0_0"/>
          <p:cNvSpPr txBox="1"/>
          <p:nvPr/>
        </p:nvSpPr>
        <p:spPr>
          <a:xfrm>
            <a:off x="2585325" y="3029350"/>
            <a:ext cx="4006200" cy="218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80" name="Google Shape;80;g5a3dac3190_0_0"/>
          <p:cNvPicPr preferRelativeResize="0"/>
          <p:nvPr/>
        </p:nvPicPr>
        <p:blipFill>
          <a:blip r:embed="rId3">
            <a:alphaModFix/>
          </a:blip>
          <a:stretch>
            <a:fillRect/>
          </a:stretch>
        </p:blipFill>
        <p:spPr>
          <a:xfrm>
            <a:off x="585825" y="1934075"/>
            <a:ext cx="7886701" cy="354262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5a3dac3190_0_8"/>
          <p:cNvSpPr txBox="1">
            <a:spLocks noGrp="1"/>
          </p:cNvSpPr>
          <p:nvPr>
            <p:ph type="title"/>
          </p:nvPr>
        </p:nvSpPr>
        <p:spPr>
          <a:xfrm>
            <a:off x="628650" y="365126"/>
            <a:ext cx="78867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dirty="0" smtClean="0">
                <a:effectLst>
                  <a:outerShdw blurRad="38100" dist="38100" dir="2700000" algn="tl">
                    <a:srgbClr val="000000">
                      <a:alpha val="43137"/>
                    </a:srgbClr>
                  </a:outerShdw>
                </a:effectLst>
              </a:rPr>
              <a:t>Atomização</a:t>
            </a:r>
            <a:endParaRPr dirty="0">
              <a:effectLst>
                <a:outerShdw blurRad="38100" dist="38100" dir="2700000" algn="tl">
                  <a:srgbClr val="000000">
                    <a:alpha val="43137"/>
                  </a:srgbClr>
                </a:outerShdw>
              </a:effectLst>
            </a:endParaRPr>
          </a:p>
        </p:txBody>
      </p:sp>
      <p:sp>
        <p:nvSpPr>
          <p:cNvPr id="87" name="Google Shape;87;g5a3dac3190_0_8"/>
          <p:cNvSpPr txBox="1"/>
          <p:nvPr/>
        </p:nvSpPr>
        <p:spPr>
          <a:xfrm>
            <a:off x="1785798" y="2240643"/>
            <a:ext cx="6114900" cy="7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 name="WhatsApp Video 2019-05-16 at 8.05.10 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650" y="2008799"/>
            <a:ext cx="457200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aixaDeTexto 2"/>
          <p:cNvSpPr txBox="1"/>
          <p:nvPr/>
        </p:nvSpPr>
        <p:spPr>
          <a:xfrm>
            <a:off x="5820508" y="2818993"/>
            <a:ext cx="2694842" cy="2677656"/>
          </a:xfrm>
          <a:prstGeom prst="rect">
            <a:avLst/>
          </a:prstGeom>
          <a:noFill/>
        </p:spPr>
        <p:txBody>
          <a:bodyPr wrap="square" rtlCol="0">
            <a:spAutoFit/>
          </a:bodyPr>
          <a:lstStyle/>
          <a:p>
            <a:pPr marL="285750" indent="-285750">
              <a:buFont typeface="Arial" panose="020B0604020202020204" pitchFamily="34" charset="0"/>
              <a:buChar char="•"/>
            </a:pPr>
            <a:r>
              <a:rPr lang="pt-BR" dirty="0" smtClean="0">
                <a:solidFill>
                  <a:schemeClr val="bg2"/>
                </a:solidFill>
                <a:effectLst>
                  <a:outerShdw blurRad="38100" dist="38100" dir="2700000" algn="tl">
                    <a:srgbClr val="000000">
                      <a:alpha val="43137"/>
                    </a:srgbClr>
                  </a:outerShdw>
                </a:effectLst>
              </a:rPr>
              <a:t>Um dos processos mais usados para a obtenção do pó.</a:t>
            </a:r>
          </a:p>
          <a:p>
            <a:pPr marL="285750" indent="-285750">
              <a:buFont typeface="Arial" panose="020B0604020202020204" pitchFamily="34" charset="0"/>
              <a:buChar char="•"/>
            </a:pPr>
            <a:endParaRPr lang="pt-BR" dirty="0" smtClean="0"/>
          </a:p>
          <a:p>
            <a:pPr marL="285750" indent="-285750">
              <a:buFont typeface="Arial" panose="020B0604020202020204" pitchFamily="34" charset="0"/>
              <a:buChar char="•"/>
            </a:pPr>
            <a:r>
              <a:rPr lang="pt-BR" dirty="0" smtClean="0"/>
              <a:t>Como funciona:</a:t>
            </a:r>
          </a:p>
          <a:p>
            <a:pPr marL="285750" indent="-285750">
              <a:buFont typeface="Arial" panose="020B0604020202020204" pitchFamily="34" charset="0"/>
              <a:buChar char="•"/>
            </a:pPr>
            <a:r>
              <a:rPr lang="pt-BR" dirty="0" smtClean="0"/>
              <a:t>Jateamento de gás e agua em direção a um filete de metal liquido, pulverizando e resfriando o pó.</a:t>
            </a:r>
          </a:p>
          <a:p>
            <a:pPr marL="285750" indent="-285750">
              <a:buFont typeface="Arial" panose="020B0604020202020204" pitchFamily="34" charset="0"/>
              <a:buChar char="•"/>
            </a:pPr>
            <a:r>
              <a:rPr lang="pt-BR" dirty="0" smtClean="0"/>
              <a:t>Recolhimento, tratamento térmico e peneiramento</a:t>
            </a:r>
          </a:p>
          <a:p>
            <a:pPr marL="285750" indent="-285750">
              <a:buFont typeface="Arial" panose="020B0604020202020204" pitchFamily="34" charset="0"/>
              <a:buChar char="•"/>
            </a:pPr>
            <a:r>
              <a:rPr lang="pt-BR" dirty="0" smtClean="0"/>
              <a:t>Pronto pra uso.</a:t>
            </a:r>
            <a:endParaRPr lang="pt-BR" dirty="0"/>
          </a:p>
        </p:txBody>
      </p:sp>
      <p:pic>
        <p:nvPicPr>
          <p:cNvPr id="6" name="Imagem 5" descr="Recorte de Te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6909" y="488596"/>
            <a:ext cx="2242039" cy="1858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5a3dac3190_0_13"/>
          <p:cNvSpPr txBox="1">
            <a:spLocks noGrp="1"/>
          </p:cNvSpPr>
          <p:nvPr>
            <p:ph type="title"/>
          </p:nvPr>
        </p:nvSpPr>
        <p:spPr>
          <a:xfrm>
            <a:off x="628650" y="365126"/>
            <a:ext cx="78867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dirty="0">
                <a:effectLst>
                  <a:outerShdw blurRad="38100" dist="38100" dir="2700000" algn="tl">
                    <a:srgbClr val="000000">
                      <a:alpha val="43137"/>
                    </a:srgbClr>
                  </a:outerShdw>
                </a:effectLst>
              </a:rPr>
              <a:t>Moagem</a:t>
            </a:r>
            <a:endParaRPr dirty="0">
              <a:effectLst>
                <a:outerShdw blurRad="38100" dist="38100" dir="2700000" algn="tl">
                  <a:srgbClr val="000000">
                    <a:alpha val="43137"/>
                  </a:srgbClr>
                </a:outerShdw>
              </a:effectLst>
            </a:endParaRPr>
          </a:p>
        </p:txBody>
      </p:sp>
      <p:pic>
        <p:nvPicPr>
          <p:cNvPr id="3" name="WhatsApp Video 2019-05-14 at 7.30.33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650" y="1969477"/>
            <a:ext cx="4572000"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aixaDeTexto 4"/>
          <p:cNvSpPr txBox="1"/>
          <p:nvPr/>
        </p:nvSpPr>
        <p:spPr>
          <a:xfrm>
            <a:off x="5635869" y="3012464"/>
            <a:ext cx="2879481" cy="2462213"/>
          </a:xfrm>
          <a:prstGeom prst="rect">
            <a:avLst/>
          </a:prstGeom>
          <a:noFill/>
        </p:spPr>
        <p:txBody>
          <a:bodyPr wrap="square" rtlCol="0">
            <a:spAutoFit/>
          </a:bodyPr>
          <a:lstStyle/>
          <a:p>
            <a:pPr marL="285750" indent="-285750">
              <a:buFont typeface="Arial" panose="020B0604020202020204" pitchFamily="34" charset="0"/>
              <a:buChar char="•"/>
            </a:pPr>
            <a:r>
              <a:rPr lang="pt-BR" dirty="0" smtClean="0">
                <a:solidFill>
                  <a:schemeClr val="bg2"/>
                </a:solidFill>
                <a:effectLst>
                  <a:outerShdw blurRad="38100" dist="38100" dir="2700000" algn="tl">
                    <a:srgbClr val="000000">
                      <a:alpha val="43137"/>
                    </a:srgbClr>
                  </a:outerShdw>
                </a:effectLst>
              </a:rPr>
              <a:t>Processo de  obtenção do pó pelo choque.</a:t>
            </a:r>
          </a:p>
          <a:p>
            <a:pPr marL="285750" indent="-285750">
              <a:buFont typeface="Arial" panose="020B0604020202020204" pitchFamily="34" charset="0"/>
              <a:buChar char="•"/>
            </a:pPr>
            <a:endParaRPr lang="pt-BR" dirty="0">
              <a:solidFill>
                <a:schemeClr val="bg2"/>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pt-BR" dirty="0" smtClean="0">
                <a:solidFill>
                  <a:schemeClr val="tx1"/>
                </a:solidFill>
              </a:rPr>
              <a:t>Composto por um tambor com bolas esféricas resistentes ao desgaste.</a:t>
            </a:r>
          </a:p>
          <a:p>
            <a:pPr marL="285750" indent="-285750">
              <a:buFont typeface="Arial" panose="020B0604020202020204" pitchFamily="34" charset="0"/>
              <a:buChar char="•"/>
            </a:pPr>
            <a:r>
              <a:rPr lang="pt-BR" dirty="0" smtClean="0">
                <a:solidFill>
                  <a:schemeClr val="tx1"/>
                </a:solidFill>
              </a:rPr>
              <a:t>Para obtenção do pó, o material é posto dentro do tambor e girado. Com a colisão das bolas, ele é  pouco a pouco despedaçado</a:t>
            </a:r>
            <a:r>
              <a:rPr lang="pt-BR" dirty="0" smtClean="0">
                <a:solidFill>
                  <a:schemeClr val="bg2"/>
                </a:solidFill>
              </a:rPr>
              <a:t>.</a:t>
            </a:r>
            <a:endParaRPr lang="pt-BR" dirty="0">
              <a:solidFill>
                <a:schemeClr val="tx1"/>
              </a:solidFill>
            </a:endParaRPr>
          </a:p>
        </p:txBody>
      </p:sp>
      <p:pic>
        <p:nvPicPr>
          <p:cNvPr id="4" name="Imagem 3" descr="Slides Metalurgia do Pó.pdf - Adobe Acrobat Reader DC"/>
          <p:cNvPicPr>
            <a:picLocks noChangeAspect="1"/>
          </p:cNvPicPr>
          <p:nvPr/>
        </p:nvPicPr>
        <p:blipFill rotWithShape="1">
          <a:blip r:embed="rId6">
            <a:extLst>
              <a:ext uri="{28A0092B-C50C-407E-A947-70E740481C1C}">
                <a14:useLocalDpi xmlns:a14="http://schemas.microsoft.com/office/drawing/2010/main" val="0"/>
              </a:ext>
            </a:extLst>
          </a:blip>
          <a:srcRect l="41049" t="19668" r="36284" b="46284"/>
          <a:stretch/>
        </p:blipFill>
        <p:spPr>
          <a:xfrm>
            <a:off x="5916039" y="921498"/>
            <a:ext cx="1877947" cy="1538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5a3dac3190_0_18"/>
          <p:cNvSpPr txBox="1">
            <a:spLocks noGrp="1"/>
          </p:cNvSpPr>
          <p:nvPr>
            <p:ph type="title"/>
          </p:nvPr>
        </p:nvSpPr>
        <p:spPr>
          <a:xfrm>
            <a:off x="628650" y="375001"/>
            <a:ext cx="78867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dirty="0" smtClean="0">
                <a:effectLst>
                  <a:outerShdw blurRad="38100" dist="38100" dir="2700000" algn="tl">
                    <a:srgbClr val="000000">
                      <a:alpha val="43137"/>
                    </a:srgbClr>
                  </a:outerShdw>
                </a:effectLst>
              </a:rPr>
              <a:t>Eletrólise</a:t>
            </a:r>
            <a:endParaRPr dirty="0">
              <a:effectLst>
                <a:outerShdw blurRad="38100" dist="38100" dir="2700000" algn="tl">
                  <a:srgbClr val="000000">
                    <a:alpha val="43137"/>
                  </a:srgbClr>
                </a:outerShdw>
              </a:effectLst>
            </a:endParaRPr>
          </a:p>
        </p:txBody>
      </p:sp>
      <p:pic>
        <p:nvPicPr>
          <p:cNvPr id="2" name="WhatsApp Video 2019-05-16 at 8.05.10 A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650" y="1869831"/>
            <a:ext cx="4572000"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aixaDeTexto 2"/>
          <p:cNvSpPr txBox="1"/>
          <p:nvPr/>
        </p:nvSpPr>
        <p:spPr>
          <a:xfrm>
            <a:off x="5547946" y="2481931"/>
            <a:ext cx="3121269" cy="2893100"/>
          </a:xfrm>
          <a:prstGeom prst="rect">
            <a:avLst/>
          </a:prstGeom>
          <a:noFill/>
        </p:spPr>
        <p:txBody>
          <a:bodyPr wrap="square" rtlCol="0">
            <a:spAutoFit/>
          </a:bodyPr>
          <a:lstStyle/>
          <a:p>
            <a:pPr marL="285750" indent="-285750">
              <a:buFont typeface="Arial" panose="020B0604020202020204" pitchFamily="34" charset="0"/>
              <a:buChar char="•"/>
            </a:pPr>
            <a:r>
              <a:rPr lang="pt-BR" dirty="0" smtClean="0">
                <a:solidFill>
                  <a:schemeClr val="bg2"/>
                </a:solidFill>
                <a:effectLst>
                  <a:outerShdw blurRad="38100" dist="38100" dir="2700000" algn="tl">
                    <a:srgbClr val="000000">
                      <a:alpha val="43137"/>
                    </a:srgbClr>
                  </a:outerShdw>
                </a:effectLst>
              </a:rPr>
              <a:t>Processo também muito usado (principalmente para cobre), formando pós de alto grau de pureza.</a:t>
            </a:r>
          </a:p>
          <a:p>
            <a:pPr marL="285750" indent="-285750">
              <a:buFont typeface="Arial" panose="020B0604020202020204" pitchFamily="34" charset="0"/>
              <a:buChar char="•"/>
            </a:pPr>
            <a:endParaRPr lang="pt-BR" dirty="0">
              <a:solidFill>
                <a:schemeClr val="tx1"/>
              </a:solidFill>
            </a:endParaRPr>
          </a:p>
          <a:p>
            <a:pPr marL="285750" indent="-285750">
              <a:buFont typeface="Arial" panose="020B0604020202020204" pitchFamily="34" charset="0"/>
              <a:buChar char="•"/>
            </a:pPr>
            <a:r>
              <a:rPr lang="pt-BR" dirty="0" smtClean="0">
                <a:solidFill>
                  <a:schemeClr val="tx1"/>
                </a:solidFill>
              </a:rPr>
              <a:t>Etapas:</a:t>
            </a:r>
          </a:p>
          <a:p>
            <a:pPr marL="285750" indent="-285750">
              <a:buFont typeface="Arial" panose="020B0604020202020204" pitchFamily="34" charset="0"/>
              <a:buChar char="•"/>
            </a:pPr>
            <a:r>
              <a:rPr lang="pt-BR" dirty="0" smtClean="0">
                <a:solidFill>
                  <a:schemeClr val="tx1"/>
                </a:solidFill>
              </a:rPr>
              <a:t>Metal sólido submerso em solução eletrolítica</a:t>
            </a:r>
          </a:p>
          <a:p>
            <a:pPr marL="285750" indent="-285750">
              <a:buFont typeface="Arial" panose="020B0604020202020204" pitchFamily="34" charset="0"/>
              <a:buChar char="•"/>
            </a:pPr>
            <a:r>
              <a:rPr lang="pt-BR" dirty="0" smtClean="0">
                <a:solidFill>
                  <a:schemeClr val="tx1"/>
                </a:solidFill>
              </a:rPr>
              <a:t>Passagem da corrente elétrica e obtenção do pó.</a:t>
            </a:r>
          </a:p>
          <a:p>
            <a:pPr marL="285750" indent="-285750">
              <a:buFont typeface="Arial" panose="020B0604020202020204" pitchFamily="34" charset="0"/>
              <a:buChar char="•"/>
            </a:pPr>
            <a:r>
              <a:rPr lang="pt-BR" dirty="0" smtClean="0">
                <a:solidFill>
                  <a:schemeClr val="tx1"/>
                </a:solidFill>
              </a:rPr>
              <a:t>Neutralização, </a:t>
            </a:r>
            <a:r>
              <a:rPr lang="pt-BR" dirty="0" err="1" smtClean="0">
                <a:solidFill>
                  <a:schemeClr val="tx1"/>
                </a:solidFill>
              </a:rPr>
              <a:t>secamento</a:t>
            </a:r>
            <a:r>
              <a:rPr lang="pt-BR" dirty="0" smtClean="0">
                <a:solidFill>
                  <a:schemeClr val="tx1"/>
                </a:solidFill>
              </a:rPr>
              <a:t>, redução.</a:t>
            </a:r>
          </a:p>
          <a:p>
            <a:pPr marL="285750" indent="-285750">
              <a:buFont typeface="Arial" panose="020B0604020202020204" pitchFamily="34" charset="0"/>
              <a:buChar char="•"/>
            </a:pPr>
            <a:endParaRPr lang="pt-B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5a3dac3190_0_23"/>
          <p:cNvSpPr txBox="1">
            <a:spLocks noGrp="1"/>
          </p:cNvSpPr>
          <p:nvPr>
            <p:ph type="title"/>
          </p:nvPr>
        </p:nvSpPr>
        <p:spPr>
          <a:xfrm>
            <a:off x="553916" y="356334"/>
            <a:ext cx="7108581" cy="1252659"/>
          </a:xfrm>
          <a:prstGeom prst="rect">
            <a:avLst/>
          </a:prstGeom>
        </p:spPr>
        <p:txBody>
          <a:bodyPr spcFirstLastPara="1" wrap="square" lIns="91425" tIns="45700" rIns="91425" bIns="45700" anchor="t" anchorCtr="0">
            <a:noAutofit/>
          </a:bodyPr>
          <a:lstStyle/>
          <a:p>
            <a:pPr lvl="0"/>
            <a:r>
              <a:rPr lang="pt-BR" sz="4000" dirty="0">
                <a:effectLst>
                  <a:outerShdw blurRad="38100" dist="38100" dir="2700000" algn="tl">
                    <a:srgbClr val="000000">
                      <a:alpha val="43137"/>
                    </a:srgbClr>
                  </a:outerShdw>
                </a:effectLst>
              </a:rPr>
              <a:t>GRANULOMETRIA</a:t>
            </a:r>
            <a:endParaRPr sz="4000" dirty="0">
              <a:effectLst>
                <a:outerShdw blurRad="38100" dist="38100" dir="2700000" algn="tl">
                  <a:srgbClr val="000000">
                    <a:alpha val="43137"/>
                  </a:srgbClr>
                </a:outerShdw>
              </a:effectLst>
            </a:endParaRPr>
          </a:p>
        </p:txBody>
      </p:sp>
      <p:pic>
        <p:nvPicPr>
          <p:cNvPr id="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293" y="3813386"/>
            <a:ext cx="3600450" cy="225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916" y="1236052"/>
            <a:ext cx="3686175" cy="237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266" y="1236051"/>
            <a:ext cx="3600450" cy="237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916" y="3813385"/>
            <a:ext cx="3666202" cy="225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1098</Words>
  <Application>Microsoft Office PowerPoint</Application>
  <PresentationFormat>Apresentação na tela (4:3)</PresentationFormat>
  <Paragraphs>195</Paragraphs>
  <Slides>23</Slides>
  <Notes>15</Notes>
  <HiddenSlides>0</HiddenSlides>
  <MMClips>9</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23</vt:i4>
      </vt:variant>
    </vt:vector>
  </HeadingPairs>
  <TitlesOfParts>
    <vt:vector size="26" baseType="lpstr">
      <vt:lpstr>Arial</vt:lpstr>
      <vt:lpstr>Calibri</vt:lpstr>
      <vt:lpstr>Tema do Office</vt:lpstr>
      <vt:lpstr>Introdução a Metalurgia do Pó</vt:lpstr>
      <vt:lpstr>Índice</vt:lpstr>
      <vt:lpstr>Introdução</vt:lpstr>
      <vt:lpstr>História </vt:lpstr>
      <vt:lpstr>PROCESSO DE FABRICAÇÃO 1ª ETAPA: OBTENÇÃO DO PÓ Métodos: Atomização, Moagem ou Eletrólise </vt:lpstr>
      <vt:lpstr>Atomização</vt:lpstr>
      <vt:lpstr>Moagem</vt:lpstr>
      <vt:lpstr>Eletrólise</vt:lpstr>
      <vt:lpstr>GRANULOMETRIA</vt:lpstr>
      <vt:lpstr>2ª ETAPA: Mistura dos pós </vt:lpstr>
      <vt:lpstr>3ª etapa: Conformação da peça</vt:lpstr>
      <vt:lpstr>Peça conformada:</vt:lpstr>
      <vt:lpstr>4ªetapa: Sinterização</vt:lpstr>
      <vt:lpstr>Apresentação do PowerPoint</vt:lpstr>
      <vt:lpstr>Apresentação do PowerPoint</vt:lpstr>
      <vt:lpstr>Apresentação do PowerPoint</vt:lpstr>
      <vt:lpstr>Operações complementares</vt:lpstr>
      <vt:lpstr>Apresentação do PowerPoint</vt:lpstr>
      <vt:lpstr>Restrições e Desvantagens</vt:lpstr>
      <vt:lpstr>Apresentação do PowerPoint</vt:lpstr>
      <vt:lpstr>Apresentação do PowerPoint</vt:lpstr>
      <vt:lpstr>Fontes: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Introdução a Metalurgia do Pó</dc:title>
  <dc:creator>GR</dc:creator>
  <cp:lastModifiedBy>Lucas Schuster dos Santos</cp:lastModifiedBy>
  <cp:revision>20</cp:revision>
  <dcterms:created xsi:type="dcterms:W3CDTF">2014-05-15T19:13:18Z</dcterms:created>
  <dcterms:modified xsi:type="dcterms:W3CDTF">2019-05-18T22:39:13Z</dcterms:modified>
</cp:coreProperties>
</file>